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8" r:id="rId3"/>
    <p:sldId id="257" r:id="rId4"/>
    <p:sldId id="259" r:id="rId5"/>
    <p:sldId id="260" r:id="rId6"/>
    <p:sldId id="313" r:id="rId7"/>
    <p:sldId id="314" r:id="rId8"/>
    <p:sldId id="261" r:id="rId9"/>
    <p:sldId id="262" r:id="rId10"/>
    <p:sldId id="263" r:id="rId11"/>
    <p:sldId id="264" r:id="rId12"/>
    <p:sldId id="265" r:id="rId13"/>
    <p:sldId id="266" r:id="rId14"/>
    <p:sldId id="334" r:id="rId15"/>
    <p:sldId id="335" r:id="rId16"/>
    <p:sldId id="267" r:id="rId17"/>
    <p:sldId id="268" r:id="rId18"/>
    <p:sldId id="269" r:id="rId19"/>
    <p:sldId id="270" r:id="rId20"/>
    <p:sldId id="271" r:id="rId21"/>
    <p:sldId id="272" r:id="rId22"/>
    <p:sldId id="315" r:id="rId23"/>
    <p:sldId id="274" r:id="rId24"/>
    <p:sldId id="275" r:id="rId25"/>
    <p:sldId id="276" r:id="rId26"/>
    <p:sldId id="316" r:id="rId27"/>
    <p:sldId id="317" r:id="rId28"/>
    <p:sldId id="277" r:id="rId29"/>
    <p:sldId id="278" r:id="rId30"/>
    <p:sldId id="318" r:id="rId31"/>
    <p:sldId id="319" r:id="rId32"/>
    <p:sldId id="279" r:id="rId33"/>
    <p:sldId id="282" r:id="rId34"/>
    <p:sldId id="281" r:id="rId35"/>
    <p:sldId id="283" r:id="rId36"/>
    <p:sldId id="284" r:id="rId37"/>
    <p:sldId id="320" r:id="rId38"/>
    <p:sldId id="321" r:id="rId39"/>
    <p:sldId id="322" r:id="rId40"/>
    <p:sldId id="323" r:id="rId41"/>
    <p:sldId id="324" r:id="rId42"/>
    <p:sldId id="288" r:id="rId43"/>
    <p:sldId id="325" r:id="rId44"/>
    <p:sldId id="326" r:id="rId45"/>
    <p:sldId id="327" r:id="rId46"/>
    <p:sldId id="339" r:id="rId47"/>
    <p:sldId id="289" r:id="rId48"/>
    <p:sldId id="290" r:id="rId49"/>
    <p:sldId id="291" r:id="rId50"/>
    <p:sldId id="338" r:id="rId51"/>
    <p:sldId id="328" r:id="rId52"/>
    <p:sldId id="293" r:id="rId53"/>
    <p:sldId id="329" r:id="rId54"/>
    <p:sldId id="292" r:id="rId55"/>
    <p:sldId id="294" r:id="rId56"/>
    <p:sldId id="295" r:id="rId57"/>
    <p:sldId id="296" r:id="rId58"/>
    <p:sldId id="297" r:id="rId59"/>
    <p:sldId id="330" r:id="rId60"/>
    <p:sldId id="298" r:id="rId61"/>
    <p:sldId id="299" r:id="rId62"/>
    <p:sldId id="300" r:id="rId63"/>
    <p:sldId id="342" r:id="rId64"/>
    <p:sldId id="340" r:id="rId65"/>
    <p:sldId id="341" r:id="rId66"/>
    <p:sldId id="302" r:id="rId67"/>
    <p:sldId id="303" r:id="rId68"/>
    <p:sldId id="304" r:id="rId69"/>
    <p:sldId id="305" r:id="rId70"/>
    <p:sldId id="306" r:id="rId71"/>
    <p:sldId id="344" r:id="rId72"/>
    <p:sldId id="345" r:id="rId73"/>
    <p:sldId id="343" r:id="rId74"/>
    <p:sldId id="307" r:id="rId75"/>
    <p:sldId id="308" r:id="rId76"/>
    <p:sldId id="309" r:id="rId77"/>
    <p:sldId id="310" r:id="rId78"/>
    <p:sldId id="311" r:id="rId79"/>
    <p:sldId id="312" r:id="rId80"/>
    <p:sldId id="331" r:id="rId81"/>
    <p:sldId id="332" r:id="rId82"/>
    <p:sldId id="333" r:id="rId8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11" autoAdjust="0"/>
    <p:restoredTop sz="86364" autoAdjust="0"/>
  </p:normalViewPr>
  <p:slideViewPr>
    <p:cSldViewPr>
      <p:cViewPr>
        <p:scale>
          <a:sx n="75" d="100"/>
          <a:sy n="75" d="100"/>
        </p:scale>
        <p:origin x="-768" y="-5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0B489BFE-EAAE-4F9C-A386-C2EA3D541ECF}" type="datetimeFigureOut">
              <a:rPr lang="en-IN"/>
              <a:pPr>
                <a:defRPr/>
              </a:pPr>
              <a:t>06-08-2018</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IN" noProof="0" smtClean="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IN" noProof="0" smtClean="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567C75CE-3808-404F-B523-79B23F97F6AA}" type="slidenum">
              <a:rPr lang="en-IN"/>
              <a:pPr>
                <a:defRPr/>
              </a:pPr>
              <a:t>‹#›</a:t>
            </a:fld>
            <a:endParaRPr lang="en-IN"/>
          </a:p>
        </p:txBody>
      </p:sp>
    </p:spTree>
    <p:extLst>
      <p:ext uri="{BB962C8B-B14F-4D97-AF65-F5344CB8AC3E}">
        <p14:creationId xmlns:p14="http://schemas.microsoft.com/office/powerpoint/2010/main" val="4379865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smtClean="0"/>
          </a:p>
        </p:txBody>
      </p:sp>
      <p:sp>
        <p:nvSpPr>
          <p:cNvPr id="7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F7EBBEB-9D77-40A9-8DFB-F3C43D3AB512}" type="slidenum">
              <a:rPr lang="en-IN" altLang="en-US" smtClean="0"/>
              <a:pPr/>
              <a:t>1</a:t>
            </a:fld>
            <a:endParaRPr lang="en-IN" altLang="en-US" smtClean="0"/>
          </a:p>
        </p:txBody>
      </p:sp>
    </p:spTree>
    <p:extLst>
      <p:ext uri="{BB962C8B-B14F-4D97-AF65-F5344CB8AC3E}">
        <p14:creationId xmlns:p14="http://schemas.microsoft.com/office/powerpoint/2010/main" val="340044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876800" y="5991225"/>
            <a:ext cx="4114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defRPr/>
            </a:pPr>
            <a:r>
              <a:rPr lang="en-US" altLang="en-US" sz="900" i="1" dirty="0" smtClean="0"/>
              <a:t>Introduction to Learning and Behavior 5</a:t>
            </a:r>
            <a:r>
              <a:rPr lang="en-US" altLang="en-US" sz="900" dirty="0" smtClean="0"/>
              <a:t>e</a:t>
            </a:r>
          </a:p>
          <a:p>
            <a:pPr algn="r" eaLnBrk="1" hangingPunct="1">
              <a:spcBef>
                <a:spcPct val="0"/>
              </a:spcBef>
              <a:buFontTx/>
              <a:buNone/>
              <a:defRPr/>
            </a:pPr>
            <a:r>
              <a:rPr lang="en-US" altLang="en-US" sz="900" dirty="0" smtClean="0"/>
              <a:t>By Russell A. Powell, P. Lynne Honey, and Diane G. </a:t>
            </a:r>
            <a:r>
              <a:rPr lang="en-US" altLang="en-US" sz="900" dirty="0" err="1" smtClean="0"/>
              <a:t>Symbaluk</a:t>
            </a:r>
            <a:endParaRPr lang="en-US" altLang="en-US" sz="900" dirty="0" smtClean="0"/>
          </a:p>
          <a:p>
            <a:pPr algn="r" eaLnBrk="1" hangingPunct="1">
              <a:spcBef>
                <a:spcPct val="0"/>
              </a:spcBef>
              <a:buFontTx/>
              <a:buNone/>
              <a:defRPr/>
            </a:pPr>
            <a:r>
              <a:rPr lang="en-IN" altLang="en-US" sz="900" dirty="0" smtClean="0"/>
              <a:t>Copyright ©2017 Cengage Learning. All Rights Reserved. May not be scanned, copied or duplicated, or posted to a publicly accessible website, in whole or in part.</a:t>
            </a:r>
            <a:endParaRPr lang="en-US" altLang="en-US" sz="900" dirty="0" smtClean="0"/>
          </a:p>
        </p:txBody>
      </p:sp>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Date Placeholder 3"/>
          <p:cNvSpPr>
            <a:spLocks noGrp="1"/>
          </p:cNvSpPr>
          <p:nvPr>
            <p:ph type="dt" sz="half" idx="10"/>
          </p:nvPr>
        </p:nvSpPr>
        <p:spPr/>
        <p:txBody>
          <a:bodyPr/>
          <a:lstStyle>
            <a:lvl1pPr>
              <a:defRPr/>
            </a:lvl1pPr>
          </a:lstStyle>
          <a:p>
            <a:pPr>
              <a:defRPr/>
            </a:pPr>
            <a:fld id="{99C65DF5-B2B6-48DB-8875-823E4C93DE83}" type="datetimeFigureOut">
              <a:rPr lang="en-US"/>
              <a:pPr>
                <a:defRPr/>
              </a:pPr>
              <a:t>8/6/2018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AA310C1-555A-4A3F-BC83-7A6B38C1CB6E}" type="slidenum">
              <a:rPr lang="en-US" altLang="en-US"/>
              <a:pPr>
                <a:defRPr/>
              </a:pPr>
              <a:t>‹#›</a:t>
            </a:fld>
            <a:endParaRPr lang="en-US" altLang="en-US"/>
          </a:p>
        </p:txBody>
      </p:sp>
    </p:spTree>
    <p:extLst>
      <p:ext uri="{BB962C8B-B14F-4D97-AF65-F5344CB8AC3E}">
        <p14:creationId xmlns:p14="http://schemas.microsoft.com/office/powerpoint/2010/main" val="2256560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E48924A-0EEC-43A1-B17E-2E99EABF53EB}" type="datetimeFigureOut">
              <a:rPr lang="en-US"/>
              <a:pPr>
                <a:defRPr/>
              </a:pPr>
              <a:t>8/6/2018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8606748-D95B-41E2-AFC7-53842A04F9B1}" type="slidenum">
              <a:rPr lang="en-US" altLang="en-US"/>
              <a:pPr>
                <a:defRPr/>
              </a:pPr>
              <a:t>‹#›</a:t>
            </a:fld>
            <a:endParaRPr lang="en-US" altLang="en-US"/>
          </a:p>
        </p:txBody>
      </p:sp>
    </p:spTree>
    <p:extLst>
      <p:ext uri="{BB962C8B-B14F-4D97-AF65-F5344CB8AC3E}">
        <p14:creationId xmlns:p14="http://schemas.microsoft.com/office/powerpoint/2010/main" val="1972182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F10D1E9-1723-4CD3-A77E-20F37E845DDC}" type="datetimeFigureOut">
              <a:rPr lang="en-US"/>
              <a:pPr>
                <a:defRPr/>
              </a:pPr>
              <a:t>8/6/2018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1EC031B-6277-4B38-935F-478461EDF9A1}" type="slidenum">
              <a:rPr lang="en-US" altLang="en-US"/>
              <a:pPr>
                <a:defRPr/>
              </a:pPr>
              <a:t>‹#›</a:t>
            </a:fld>
            <a:endParaRPr lang="en-US" altLang="en-US"/>
          </a:p>
        </p:txBody>
      </p:sp>
    </p:spTree>
    <p:extLst>
      <p:ext uri="{BB962C8B-B14F-4D97-AF65-F5344CB8AC3E}">
        <p14:creationId xmlns:p14="http://schemas.microsoft.com/office/powerpoint/2010/main" val="18527109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8BA1B15-8121-4004-B200-E3889AFA0C3B}" type="datetimeFigureOut">
              <a:rPr lang="en-US"/>
              <a:pPr>
                <a:defRPr/>
              </a:pPr>
              <a:t>8/6/2018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6C31CDA-8206-47FC-82F0-6D1C190F888E}" type="slidenum">
              <a:rPr lang="en-US" altLang="en-US"/>
              <a:pPr>
                <a:defRPr/>
              </a:pPr>
              <a:t>‹#›</a:t>
            </a:fld>
            <a:endParaRPr lang="en-US" altLang="en-US"/>
          </a:p>
        </p:txBody>
      </p:sp>
    </p:spTree>
    <p:extLst>
      <p:ext uri="{BB962C8B-B14F-4D97-AF65-F5344CB8AC3E}">
        <p14:creationId xmlns:p14="http://schemas.microsoft.com/office/powerpoint/2010/main" val="3106143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876800" y="5991225"/>
            <a:ext cx="4114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defRPr/>
            </a:pPr>
            <a:r>
              <a:rPr lang="en-US" altLang="en-US" sz="900" i="1" dirty="0" smtClean="0"/>
              <a:t>Introduction to Learning and Behavior 5</a:t>
            </a:r>
            <a:r>
              <a:rPr lang="en-US" altLang="en-US" sz="900" dirty="0" smtClean="0"/>
              <a:t>e</a:t>
            </a:r>
          </a:p>
          <a:p>
            <a:pPr algn="r" eaLnBrk="1" hangingPunct="1">
              <a:spcBef>
                <a:spcPct val="0"/>
              </a:spcBef>
              <a:buFontTx/>
              <a:buNone/>
              <a:defRPr/>
            </a:pPr>
            <a:r>
              <a:rPr lang="en-US" altLang="en-US" sz="900" dirty="0" smtClean="0"/>
              <a:t>By Russell A. Powell, P. Lynne Honey, and Diane G. </a:t>
            </a:r>
            <a:r>
              <a:rPr lang="en-US" altLang="en-US" sz="900" dirty="0" err="1" smtClean="0"/>
              <a:t>Symbaluk</a:t>
            </a:r>
            <a:endParaRPr lang="en-US" altLang="en-US" sz="900" dirty="0" smtClean="0"/>
          </a:p>
          <a:p>
            <a:pPr algn="r" eaLnBrk="1" hangingPunct="1">
              <a:spcBef>
                <a:spcPct val="0"/>
              </a:spcBef>
              <a:buFontTx/>
              <a:buNone/>
              <a:defRPr/>
            </a:pPr>
            <a:r>
              <a:rPr lang="en-IN" altLang="en-US" sz="900" dirty="0" smtClean="0"/>
              <a:t>Copyright ©2017 Cengage Learning. All Rights Reserved. May not be scanned, copied or duplicated, or posted to a publicly accessible website, in whole or in part.</a:t>
            </a:r>
            <a:endParaRPr lang="en-US" altLang="en-US" sz="900" dirty="0" smtClean="0"/>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B724492-0B5A-4751-A3D6-4C5EC7D92B25}" type="datetimeFigureOut">
              <a:rPr lang="en-US"/>
              <a:pPr>
                <a:defRPr/>
              </a:pPr>
              <a:t>8/6/2018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2435306-92F2-427A-9AD2-F2EB7A1B19F3}" type="slidenum">
              <a:rPr lang="en-US" altLang="en-US"/>
              <a:pPr>
                <a:defRPr/>
              </a:pPr>
              <a:t>‹#›</a:t>
            </a:fld>
            <a:endParaRPr lang="en-US" altLang="en-US"/>
          </a:p>
        </p:txBody>
      </p:sp>
    </p:spTree>
    <p:extLst>
      <p:ext uri="{BB962C8B-B14F-4D97-AF65-F5344CB8AC3E}">
        <p14:creationId xmlns:p14="http://schemas.microsoft.com/office/powerpoint/2010/main" val="364749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E333E12B-E0FC-41DF-9925-2ECB5F9424D2}" type="datetimeFigureOut">
              <a:rPr lang="en-US"/>
              <a:pPr>
                <a:defRPr/>
              </a:pPr>
              <a:t>8/6/2018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32AE8E1-7F20-45C8-B45D-DCE9BCBDE478}" type="slidenum">
              <a:rPr lang="en-US" altLang="en-US"/>
              <a:pPr>
                <a:defRPr/>
              </a:pPr>
              <a:t>‹#›</a:t>
            </a:fld>
            <a:endParaRPr lang="en-US" altLang="en-US"/>
          </a:p>
        </p:txBody>
      </p:sp>
    </p:spTree>
    <p:extLst>
      <p:ext uri="{BB962C8B-B14F-4D97-AF65-F5344CB8AC3E}">
        <p14:creationId xmlns:p14="http://schemas.microsoft.com/office/powerpoint/2010/main" val="3933952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6607E3FB-33E4-4EFF-82F4-21F807C42729}" type="datetimeFigureOut">
              <a:rPr lang="en-US"/>
              <a:pPr>
                <a:defRPr/>
              </a:pPr>
              <a:t>8/6/2018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AE1F1BD-79FB-456B-917C-97A51127697A}" type="slidenum">
              <a:rPr lang="en-US" altLang="en-US"/>
              <a:pPr>
                <a:defRPr/>
              </a:pPr>
              <a:t>‹#›</a:t>
            </a:fld>
            <a:endParaRPr lang="en-US" altLang="en-US"/>
          </a:p>
        </p:txBody>
      </p:sp>
    </p:spTree>
    <p:extLst>
      <p:ext uri="{BB962C8B-B14F-4D97-AF65-F5344CB8AC3E}">
        <p14:creationId xmlns:p14="http://schemas.microsoft.com/office/powerpoint/2010/main" val="4036840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F643C31A-E584-49F3-923C-E4EB3B4F2667}" type="datetimeFigureOut">
              <a:rPr lang="en-US"/>
              <a:pPr>
                <a:defRPr/>
              </a:pPr>
              <a:t>8/6/2018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1C4C29E-6F13-4DEF-898D-D4559483F8FC}" type="slidenum">
              <a:rPr lang="en-US" altLang="en-US"/>
              <a:pPr>
                <a:defRPr/>
              </a:pPr>
              <a:t>‹#›</a:t>
            </a:fld>
            <a:endParaRPr lang="en-US" altLang="en-US"/>
          </a:p>
        </p:txBody>
      </p:sp>
    </p:spTree>
    <p:extLst>
      <p:ext uri="{BB962C8B-B14F-4D97-AF65-F5344CB8AC3E}">
        <p14:creationId xmlns:p14="http://schemas.microsoft.com/office/powerpoint/2010/main" val="1605815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0EBD82B9-0997-4027-BF2F-38489FFAA2D9}" type="datetimeFigureOut">
              <a:rPr lang="en-US"/>
              <a:pPr>
                <a:defRPr/>
              </a:pPr>
              <a:t>8/6/2018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391A544-0D97-4D19-9BC0-E277522D0A58}" type="slidenum">
              <a:rPr lang="en-US" altLang="en-US"/>
              <a:pPr>
                <a:defRPr/>
              </a:pPr>
              <a:t>‹#›</a:t>
            </a:fld>
            <a:endParaRPr lang="en-US" altLang="en-US"/>
          </a:p>
        </p:txBody>
      </p:sp>
    </p:spTree>
    <p:extLst>
      <p:ext uri="{BB962C8B-B14F-4D97-AF65-F5344CB8AC3E}">
        <p14:creationId xmlns:p14="http://schemas.microsoft.com/office/powerpoint/2010/main" val="1696697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3"/>
          <p:cNvSpPr txBox="1">
            <a:spLocks noChangeArrowheads="1"/>
          </p:cNvSpPr>
          <p:nvPr userDrawn="1"/>
        </p:nvSpPr>
        <p:spPr bwMode="auto">
          <a:xfrm>
            <a:off x="4876800" y="5991225"/>
            <a:ext cx="4114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defRPr/>
            </a:pPr>
            <a:r>
              <a:rPr lang="en-US" altLang="en-US" sz="900" i="1" dirty="0" smtClean="0"/>
              <a:t>Introduction to Learning and Behavior 5</a:t>
            </a:r>
            <a:r>
              <a:rPr lang="en-US" altLang="en-US" sz="900" dirty="0" smtClean="0"/>
              <a:t>e</a:t>
            </a:r>
          </a:p>
          <a:p>
            <a:pPr algn="r" eaLnBrk="1" hangingPunct="1">
              <a:spcBef>
                <a:spcPct val="0"/>
              </a:spcBef>
              <a:buFontTx/>
              <a:buNone/>
              <a:defRPr/>
            </a:pPr>
            <a:r>
              <a:rPr lang="en-US" altLang="en-US" sz="900" dirty="0" smtClean="0"/>
              <a:t>By Russell A. Powell, P. Lynne Honey, and Diane G. </a:t>
            </a:r>
            <a:r>
              <a:rPr lang="en-US" altLang="en-US" sz="900" dirty="0" err="1" smtClean="0"/>
              <a:t>Symbaluk</a:t>
            </a:r>
            <a:endParaRPr lang="en-US" altLang="en-US" sz="900" dirty="0" smtClean="0"/>
          </a:p>
          <a:p>
            <a:pPr algn="r" eaLnBrk="1" hangingPunct="1">
              <a:spcBef>
                <a:spcPct val="0"/>
              </a:spcBef>
              <a:buFontTx/>
              <a:buNone/>
              <a:defRPr/>
            </a:pPr>
            <a:r>
              <a:rPr lang="en-IN" altLang="en-US" sz="900" dirty="0" smtClean="0"/>
              <a:t>Copyright ©2017 Cengage Learning. All Rights Reserved. May not be scanned, copied or duplicated, or posted to a publicly accessible website, in whole or in part.</a:t>
            </a:r>
            <a:endParaRPr lang="en-US" altLang="en-US" sz="900" dirty="0" smtClean="0"/>
          </a:p>
        </p:txBody>
      </p:sp>
      <p:sp>
        <p:nvSpPr>
          <p:cNvPr id="3" name="Date Placeholder 3"/>
          <p:cNvSpPr>
            <a:spLocks noGrp="1"/>
          </p:cNvSpPr>
          <p:nvPr>
            <p:ph type="dt" sz="half" idx="10"/>
          </p:nvPr>
        </p:nvSpPr>
        <p:spPr/>
        <p:txBody>
          <a:bodyPr/>
          <a:lstStyle>
            <a:lvl1pPr>
              <a:defRPr/>
            </a:lvl1pPr>
          </a:lstStyle>
          <a:p>
            <a:pPr>
              <a:defRPr/>
            </a:pPr>
            <a:fld id="{0A4EB4BA-7359-4CF9-A08C-F311E0E393B7}" type="datetimeFigureOut">
              <a:rPr lang="en-US"/>
              <a:pPr>
                <a:defRPr/>
              </a:pPr>
              <a:t>8/6/2018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6DB7E11-79AF-423F-9D04-D7CA10FB608F}" type="slidenum">
              <a:rPr lang="en-US" altLang="en-US"/>
              <a:pPr>
                <a:defRPr/>
              </a:pPr>
              <a:t>‹#›</a:t>
            </a:fld>
            <a:endParaRPr lang="en-US" altLang="en-US" dirty="0"/>
          </a:p>
        </p:txBody>
      </p:sp>
      <p:sp>
        <p:nvSpPr>
          <p:cNvPr id="6" name="Title 1"/>
          <p:cNvSpPr>
            <a:spLocks noGrp="1"/>
          </p:cNvSpPr>
          <p:nvPr>
            <p:ph type="title"/>
          </p:nvPr>
        </p:nvSpPr>
        <p:spPr>
          <a:xfrm>
            <a:off x="457200" y="274638"/>
            <a:ext cx="8229600" cy="1143000"/>
          </a:xfrm>
        </p:spPr>
        <p:txBody>
          <a:bodyPr/>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52386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and Image">
    <p:spTree>
      <p:nvGrpSpPr>
        <p:cNvPr id="1" name=""/>
        <p:cNvGrpSpPr/>
        <p:nvPr/>
      </p:nvGrpSpPr>
      <p:grpSpPr>
        <a:xfrm>
          <a:off x="0" y="0"/>
          <a:ext cx="0" cy="0"/>
          <a:chOff x="0" y="0"/>
          <a:chExt cx="0" cy="0"/>
        </a:xfrm>
      </p:grpSpPr>
      <p:sp>
        <p:nvSpPr>
          <p:cNvPr id="2" name="TextBox 3"/>
          <p:cNvSpPr txBox="1">
            <a:spLocks noChangeArrowheads="1"/>
          </p:cNvSpPr>
          <p:nvPr userDrawn="1"/>
        </p:nvSpPr>
        <p:spPr bwMode="auto">
          <a:xfrm>
            <a:off x="4876800" y="5991225"/>
            <a:ext cx="4114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defRPr/>
            </a:pPr>
            <a:r>
              <a:rPr lang="en-US" altLang="en-US" sz="900" i="1" dirty="0" smtClean="0"/>
              <a:t>Introduction to Learning and Behavior 5</a:t>
            </a:r>
            <a:r>
              <a:rPr lang="en-US" altLang="en-US" sz="900" dirty="0" smtClean="0"/>
              <a:t>e</a:t>
            </a:r>
          </a:p>
          <a:p>
            <a:pPr algn="r" eaLnBrk="1" hangingPunct="1">
              <a:spcBef>
                <a:spcPct val="0"/>
              </a:spcBef>
              <a:buFontTx/>
              <a:buNone/>
              <a:defRPr/>
            </a:pPr>
            <a:r>
              <a:rPr lang="en-US" altLang="en-US" sz="900" dirty="0" smtClean="0"/>
              <a:t>By Russell A. Powell, P. Lynne Honey, and Diane G. </a:t>
            </a:r>
            <a:r>
              <a:rPr lang="en-US" altLang="en-US" sz="900" dirty="0" err="1" smtClean="0"/>
              <a:t>Symbaluk</a:t>
            </a:r>
            <a:endParaRPr lang="en-US" altLang="en-US" sz="900" dirty="0" smtClean="0"/>
          </a:p>
          <a:p>
            <a:pPr algn="r" eaLnBrk="1" hangingPunct="1">
              <a:spcBef>
                <a:spcPct val="0"/>
              </a:spcBef>
              <a:buFontTx/>
              <a:buNone/>
              <a:defRPr/>
            </a:pPr>
            <a:r>
              <a:rPr lang="en-IN" altLang="en-US" sz="900" dirty="0" smtClean="0"/>
              <a:t>Copyright ©2017 Cengage Learning. All Rights Reserved. May not be scanned, copied or duplicated, or posted to a publicly accessible website, in whole or in part.</a:t>
            </a:r>
            <a:endParaRPr lang="en-US" altLang="en-US" sz="900" dirty="0" smtClean="0"/>
          </a:p>
        </p:txBody>
      </p:sp>
      <p:sp>
        <p:nvSpPr>
          <p:cNvPr id="3" name="Date Placeholder 3"/>
          <p:cNvSpPr>
            <a:spLocks noGrp="1"/>
          </p:cNvSpPr>
          <p:nvPr>
            <p:ph type="dt" sz="half" idx="10"/>
          </p:nvPr>
        </p:nvSpPr>
        <p:spPr/>
        <p:txBody>
          <a:bodyPr/>
          <a:lstStyle>
            <a:lvl1pPr>
              <a:defRPr/>
            </a:lvl1pPr>
          </a:lstStyle>
          <a:p>
            <a:pPr>
              <a:defRPr/>
            </a:pPr>
            <a:fld id="{0A4EB4BA-7359-4CF9-A08C-F311E0E393B7}" type="datetimeFigureOut">
              <a:rPr lang="en-US"/>
              <a:pPr>
                <a:defRPr/>
              </a:pPr>
              <a:t>8/6/2018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6DB7E11-79AF-423F-9D04-D7CA10FB608F}" type="slidenum">
              <a:rPr lang="en-US" altLang="en-US"/>
              <a:pPr>
                <a:defRPr/>
              </a:pPr>
              <a:t>‹#›</a:t>
            </a:fld>
            <a:endParaRPr lang="en-US" altLang="en-US" dirty="0"/>
          </a:p>
        </p:txBody>
      </p:sp>
      <p:sp>
        <p:nvSpPr>
          <p:cNvPr id="6" name="Title 1"/>
          <p:cNvSpPr>
            <a:spLocks noGrp="1"/>
          </p:cNvSpPr>
          <p:nvPr>
            <p:ph type="title"/>
          </p:nvPr>
        </p:nvSpPr>
        <p:spPr>
          <a:xfrm>
            <a:off x="457200" y="274638"/>
            <a:ext cx="8229600" cy="1143000"/>
          </a:xfrm>
        </p:spPr>
        <p:txBody>
          <a:bodyPr/>
          <a:lstStyle>
            <a:lvl1pPr>
              <a:defRPr/>
            </a:lvl1pPr>
          </a:lstStyle>
          <a:p>
            <a:r>
              <a:rPr lang="en-US" dirty="0" smtClean="0"/>
              <a:t>Click to edit Master title style</a:t>
            </a:r>
            <a:endParaRPr lang="en-US" dirty="0"/>
          </a:p>
        </p:txBody>
      </p:sp>
      <p:sp>
        <p:nvSpPr>
          <p:cNvPr id="8" name="Content Placeholder 2"/>
          <p:cNvSpPr>
            <a:spLocks noGrp="1"/>
          </p:cNvSpPr>
          <p:nvPr>
            <p:ph sz="quarter" idx="13"/>
          </p:nvPr>
        </p:nvSpPr>
        <p:spPr>
          <a:xfrm>
            <a:off x="457200" y="1219200"/>
            <a:ext cx="8458200" cy="60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Picture Placeholder 3"/>
          <p:cNvSpPr>
            <a:spLocks noGrp="1"/>
          </p:cNvSpPr>
          <p:nvPr>
            <p:ph sz="quarter" idx="14"/>
          </p:nvPr>
        </p:nvSpPr>
        <p:spPr>
          <a:xfrm>
            <a:off x="381000" y="2133600"/>
            <a:ext cx="8610600" cy="3657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61055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2DF9183-2FBB-4A68-B4FA-D192ECAB9D70}" type="datetimeFigureOut">
              <a:rPr lang="en-US"/>
              <a:pPr>
                <a:defRPr/>
              </a:pPr>
              <a:t>8/6/2018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0E01C46-EE2E-499B-BA29-AD3401B61AD3}" type="slidenum">
              <a:rPr lang="en-US" altLang="en-US"/>
              <a:pPr>
                <a:defRPr/>
              </a:pPr>
              <a:t>‹#›</a:t>
            </a:fld>
            <a:endParaRPr lang="en-US" altLang="en-US"/>
          </a:p>
        </p:txBody>
      </p:sp>
    </p:spTree>
    <p:extLst>
      <p:ext uri="{BB962C8B-B14F-4D97-AF65-F5344CB8AC3E}">
        <p14:creationId xmlns:p14="http://schemas.microsoft.com/office/powerpoint/2010/main" val="2436036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600EB288-0ADC-4175-B2FE-48722678184C}" type="datetimeFigureOut">
              <a:rPr lang="en-US"/>
              <a:pPr>
                <a:defRPr/>
              </a:pPr>
              <a:t>8/6/2018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85A22140-B473-4B75-B015-30CB5ED3FEE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77" r:id="rId3"/>
    <p:sldLayoutId id="2147483678" r:id="rId4"/>
    <p:sldLayoutId id="2147483679" r:id="rId5"/>
    <p:sldLayoutId id="2147483680" r:id="rId6"/>
    <p:sldLayoutId id="2147483687" r:id="rId7"/>
    <p:sldLayoutId id="2147483688" r:id="rId8"/>
    <p:sldLayoutId id="2147483681" r:id="rId9"/>
    <p:sldLayoutId id="2147483682" r:id="rId10"/>
    <p:sldLayoutId id="2147483683" r:id="rId11"/>
    <p:sldLayoutId id="2147483684"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rtlCol="0">
            <a:normAutofit fontScale="90000"/>
          </a:bodyPr>
          <a:lstStyle/>
          <a:p>
            <a:pPr eaLnBrk="1" fontAlgn="auto" hangingPunct="1">
              <a:spcAft>
                <a:spcPts val="0"/>
              </a:spcAft>
              <a:defRPr/>
            </a:pPr>
            <a:r>
              <a:rPr lang="en-US" dirty="0" smtClean="0"/>
              <a:t>Electronic Transparencies for </a:t>
            </a:r>
            <a:r>
              <a:rPr lang="en-US" i="1" dirty="0" smtClean="0"/>
              <a:t>Introduction to Learning and Behavior </a:t>
            </a:r>
            <a:r>
              <a:rPr lang="en-US" dirty="0" smtClean="0"/>
              <a:t>5e</a:t>
            </a:r>
          </a:p>
        </p:txBody>
      </p:sp>
      <p:sp>
        <p:nvSpPr>
          <p:cNvPr id="3" name="Subtitle 2"/>
          <p:cNvSpPr>
            <a:spLocks noGrp="1"/>
          </p:cNvSpPr>
          <p:nvPr>
            <p:ph type="subTitle" idx="1"/>
          </p:nvPr>
        </p:nvSpPr>
        <p:spPr/>
        <p:txBody>
          <a:bodyPr rtlCol="0">
            <a:normAutofit/>
          </a:bodyPr>
          <a:lstStyle/>
          <a:p>
            <a:pPr eaLnBrk="1" fontAlgn="auto" hangingPunct="1">
              <a:spcAft>
                <a:spcPts val="0"/>
              </a:spcAft>
              <a:defRPr/>
            </a:pPr>
            <a:r>
              <a:rPr lang="en-US" dirty="0" smtClean="0"/>
              <a:t>By Russell A. Powell, P. Lynne Honey, and Diane G. </a:t>
            </a:r>
            <a:r>
              <a:rPr lang="en-US" dirty="0" err="1" smtClean="0"/>
              <a:t>Symbaluk</a:t>
            </a:r>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Figure </a:t>
            </a:r>
            <a:r>
              <a:rPr lang="en-IN" b="1" dirty="0" smtClean="0"/>
              <a:t>1.8</a:t>
            </a:r>
            <a:endParaRPr lang="en-IN" dirty="0"/>
          </a:p>
        </p:txBody>
      </p:sp>
      <p:pic>
        <p:nvPicPr>
          <p:cNvPr id="5" name="Picture 2" descr="In the image, a baby is sitting inside a crib and a woman is bending over the infant. Both the woman and the baby are smiling. " title="Figure 1.8 - Skinner’s daughter, Deborah, seemed to thrive in the “air crib” or “baby tender” her father had built for her, so Skinner set out to market it as an improvement over the standard crib with its jail-like bars and poor hygiene. Unfortunately, it led to the completely false rumor that he was conducting conditioning experiments on his daughters and that they developed severe psychological problems as a result."/>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59770" y="228600"/>
            <a:ext cx="582446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5600" y="2590800"/>
            <a:ext cx="4802400" cy="648000"/>
          </a:xfrm>
        </p:spPr>
        <p:txBody>
          <a:bodyPr/>
          <a:lstStyle/>
          <a:p>
            <a:pPr eaLnBrk="1" hangingPunct="1"/>
            <a:r>
              <a:rPr lang="en-US" altLang="en-US" dirty="0"/>
              <a:t>Chapter 2</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hidden="1"/>
          <p:cNvSpPr>
            <a:spLocks noGrp="1"/>
          </p:cNvSpPr>
          <p:nvPr>
            <p:ph type="title"/>
          </p:nvPr>
        </p:nvSpPr>
        <p:spPr/>
        <p:txBody>
          <a:bodyPr/>
          <a:lstStyle/>
          <a:p>
            <a:r>
              <a:rPr lang="en-IN" b="1" dirty="0" smtClean="0"/>
              <a:t>Figure 2.1</a:t>
            </a:r>
            <a:endParaRPr lang="en-IN" b="1" dirty="0"/>
          </a:p>
        </p:txBody>
      </p:sp>
      <p:pic>
        <p:nvPicPr>
          <p:cNvPr id="7" name="Picture 2" descr="In the figure, a roll of paper is placed horizontal. The movement of paper is from right to left. on the right of the paper roll, there is a long and thin cylindrical shape and it is labeled pen stepped by responses. At the end of the pen and head of the paper roll, roller is mentioned. Above the paper that is unravelled, paper movement is mentioned. Within the paper, a line starts above and falls below resembling a hill. From this line, small lines protrude. This bottom portion is labeled reinforcements. In the top portion of the line, starting from top, rapid responding, slow responding, and no responding are mentioned." title="Figure 2.1 - Illustration of a cumulative recorder. This device consists of a roll of paper that unravels at a slow, constant pace. If no response is made, the pen remains stationary, resulting in a horizontal line. A high rate of response produces a steep line, and a low rate of response produces a shallow line. The short slashes indicate the points at which reinforcers were delivered, for example, food pellets delivered to a rat for making a certain number of lever presses. (Source: Malone, 1990.)"/>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381600"/>
            <a:ext cx="8313341" cy="55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2.2</a:t>
            </a:r>
            <a:endParaRPr lang="en-IN" b="1" dirty="0"/>
          </a:p>
        </p:txBody>
      </p:sp>
      <p:pic>
        <p:nvPicPr>
          <p:cNvPr id="26" name="Picture 2" descr="In the figure, there are 3 mazes. The first and second mazes are placed next to each other and the third maze is placed below the first and second maze. The first maze is rectangular in shape. A square labeled food is placed within the maze in the middle. There is a rat placed outside the box at the bottom. The maze is labeled (a) Hampton Court maze. The second maze is T- shaped. Over the maze, goal box is mentioned on the left and right. Within the maze, food is mentioned in the top right. At the bottom, start box is mentioned and within the maze there is a rat at the bottom. The maze is labeled (b) T-maze. The third maze is in the shape of a dumbbell. On the extreme left, start box is mentioned and within the maze there is a rat. On the extreme right, goal box is mentioned and within the maze, food is mentioned. The maze is labeled (c) Straight-alley maze. " title="Figure 2.2 - Three classic mazes used in behavioral research. Although the Hampton Court maze was often used by researchers in the early 1900s, it was later largely supplanted by the T-maze and the straight-alley “maze,” which, because of their simplicity, proved more useful for investigating basic principles of behavior. (Source: Lieberman, 200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2800" y="230400"/>
            <a:ext cx="6098182" cy="56664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b="1" dirty="0" smtClean="0"/>
              <a:t>Table 2.1</a:t>
            </a:r>
            <a:endParaRPr lang="en-IN" b="1" dirty="0"/>
          </a:p>
        </p:txBody>
      </p:sp>
      <p:pic>
        <p:nvPicPr>
          <p:cNvPr id="5" name="Picture 2" descr="The figure is a table that consists of three rows. The first row is labeled internal, the second row is labeled observer A and the third row is labeled observer b. the internal row has 12 points. Starting from the left, the points are 1, 2, 3, 4*, 5*, 6, 7, 8, 9, 10, 11, and 12. In the observer A row, there are tick marks below 1, 3, 5, 6, 8, 9, and 11. In the observer B row, there are tick marks below 1, 3, 4, 6, 8, 9, and 11. " title="Table 2.1 Recordings of aggressive behavior by two independent observers in each of 12 intervals. A 3 indicates that at least one aggressive incident was judged to have occurred in that interval. The observers were in disagreement only in intervals 4 and 5, yielding an interobserver reliability measure of 10/12 = 83.3%. "/>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7600" y="1828800"/>
            <a:ext cx="8311129" cy="32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b="1" dirty="0" smtClean="0"/>
              <a:t>Table 2.2</a:t>
            </a:r>
            <a:endParaRPr lang="en-IN" b="1" dirty="0"/>
          </a:p>
        </p:txBody>
      </p:sp>
      <p:pic>
        <p:nvPicPr>
          <p:cNvPr id="7" name="Picture 2" descr="The figure is a table that consists of three rows. Starting from left, the first row reads young (Y), middle-aged (M), and old (O). The second row reads No food (NF), NFY, NFM, and NFO. The third row reads free food (FF), FFY, FFM, and FFO. " title="Table 2.2 - Six experimental conditions (groups of participants) in a 2 x 3 factorial experiment involving two levels of a “food” variable and three levels of an “age” variable."/>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7600" y="2188800"/>
            <a:ext cx="8312400" cy="248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b="1" dirty="0" smtClean="0"/>
              <a:t>Figure 2.3</a:t>
            </a:r>
            <a:endParaRPr lang="en-IN" b="1" dirty="0"/>
          </a:p>
        </p:txBody>
      </p:sp>
      <p:pic>
        <p:nvPicPr>
          <p:cNvPr id="5" name="Picture 2" descr="The figure is a line graph. There are 14 markings on the X axis and markings are labeled alternatively. Starting from the left, the markings are labelled 0, 2, 4, 5, 6, 8, 10, 12, and 14. There is a label below the X axis which reads days. There are 5 markings on the Y axis. Starting from the bottom, the markings are labelled 0, 5, 10, 15, and 20. The Y axis is labeled number of cigarettes smoked. Within the graph, a dotted line runs in the center. The left portion is titled baseline (phase A) and the right portion is titled treatment (phase B). In the graph, a crooked line with dots is placed between 15 and 20 of Y axis. The line starts from 1 and extends till 7 on X axis. Another crooked line with dots is placed across 15 on Y axis. The line starts from 8 and extends till 14 on X axis. " title="Figure 2.3 - Simple-comparison (AB) design. Hypothetical results using a simple-comparison design to assess the effectiveness of a treatment (selfpunishment) on number of cigarettes smoked. The dashed vertical line divides the baseline condition from the treatment condition. Results are consistent with, but do not provide strong evidence for, the notion that the treatment was effective."/>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5600" y="608400"/>
            <a:ext cx="7556400" cy="535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b="1" dirty="0" smtClean="0"/>
              <a:t>Figure 2.4</a:t>
            </a:r>
            <a:endParaRPr lang="en-IN" b="1" dirty="0"/>
          </a:p>
        </p:txBody>
      </p:sp>
      <p:pic>
        <p:nvPicPr>
          <p:cNvPr id="5" name="Picture 2" descr="The figure is a line graph. There are 28 markings on the X axis and they are labeled at every 7th marking. Starting from the left, the markings are labelled 0, 7, 14, 21, and 28. There is a label below the X axis which reads days. There are 5 markings on the Y axis. Starting from the bottom, the markings are labelled 0, 5, 10, 15, and 20. The Y axis is labeled number of cigarettes smoked. Within the graph, 3 dotted lines run parallel to Y axis. Starting from left, the first portion is titled baseline, the second portion is titled treatment, the third portion is titled basiline and the fourth portion is titled treatment. In the graph, the first crooked line with dots is placed between 15 and 20 of Y axis. The line starts from 1 and extends till 7 on X axis. The second crooked line with dots is placed above 10 on Y axis. The line starts from 8 and extends till 14 on X axis. The third crooked line with dots is placed between 15 and 20 of Y axis. The line starts from 15 and extends till 21 on X axis. The fourth crooked line with dots is placed between 5 and 15 of Y axis. The line starts from 22 and extends till 28 on X axis." title="Figure 2.4 - Reversal (ABAB) design. Hypothetical results using a reversal design to assess the effectiveness of a treatment (self-punishment) on number of cigarettes smoked. The systematic change in smoking across the alternating conditions provides strong evidence that the treatment was the cause of the improvement."/>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600" y="381600"/>
            <a:ext cx="8312400" cy="558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0" kern="1200" dirty="0" smtClean="0">
                <a:solidFill>
                  <a:schemeClr val="tx1"/>
                </a:solidFill>
                <a:effectLst/>
                <a:latin typeface="+mj-lt"/>
                <a:ea typeface="+mj-ea"/>
                <a:cs typeface="+mj-cs"/>
              </a:rPr>
              <a:t>Figure 2.5</a:t>
            </a:r>
            <a:endParaRPr lang="en-IN" b="0" dirty="0"/>
          </a:p>
        </p:txBody>
      </p:sp>
      <p:pic>
        <p:nvPicPr>
          <p:cNvPr id="5" name="Picture 2" descr="The figure is a line graph. There are 35 markings on the X axis and they are labeled at every 7th marking. Starting from the left, the markings are labelled 0, 7, 14, 21, and 28. There is a label below the X axis which reads days. There are 5 markings on the Y axis. Starting from the bottom, the markings are labelled 0, 5, 10, 15, and 20. The Y axis is labeled number of cigarettes smoked. Within the graph, a 4 dotted lines run parallel to Y axis. Starting from left, the first portion is titled baseline, the second portion is titled treatment 1, the third portion is titled treatment 2, the fourth portion is titled basiline and the fifth portion is titled treatment 2. In the graph, the first crooked line with dots is placed between 15 and 20 of Y axis. The line starts from 1 and extends till 7 on X axis. The second crooked line with dots is placed across 15 on Y axis. The line starts from 8 and extends till 14 on X axis. The third crooked line with dots is placed between 5 and 10 of Y axis. The line starts from 15 and extends till 21 on X axis. The fourth crooked line with dots is placed between 15 and 20 of Y axis. The line starts from 22 and extends till 28 on X axis. The fifth crooked line with dots is placed between 5 and 10 of Y axis. The line starts from 29 and extends till 35 on X axis." title="Figure 2.5 - Two-treatment reversal design. Hypothetical results in which a reversal design was used to assess the effectiveness of two treatment procedures on the number of cigarettes smoked. When the first treatment (B) produced little improvement, a second treatment (C) was implemented. This treatment was then alternated with a baseline period to confirm its effectiveness. This would therefore be called an ABCAC design."/>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000" y="306000"/>
            <a:ext cx="7161699"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0" kern="1200" dirty="0" smtClean="0">
                <a:solidFill>
                  <a:schemeClr val="tx1"/>
                </a:solidFill>
                <a:effectLst/>
                <a:latin typeface="+mj-lt"/>
                <a:ea typeface="+mj-ea"/>
                <a:cs typeface="+mj-cs"/>
              </a:rPr>
              <a:t>Figure 2.6</a:t>
            </a:r>
            <a:endParaRPr lang="en-IN" b="0" dirty="0"/>
          </a:p>
        </p:txBody>
      </p:sp>
      <p:pic>
        <p:nvPicPr>
          <p:cNvPr id="5" name="Picture 2" descr="The figure is a line graph. There are 28 markings on the X axis and they are labeled at every 7th marking. Starting from the left, the markings are labelled 0, 7, 14, 21, and 28. There is a label below the X axis which reads days. There are 5 markings on the Y axis. Starting from the bottom, the markings are labelled 0, 5, 10, 15, and 20. The Y axis is labeled number of cigarettes smoked. Within the graph, 3 dotted lines run parallel to Y axis. Starting from left, the first portion is titled baseline, the second portion is titled treatment, the third portion is titled basiline and the fourth portion is titled treatment. In the graph, the first crooked line with dots is placed between 15 and 20 of Y axis. The line starts from 1 and extends till 7 on X axis. The second crooked line with dots is placed across 10 on Y axis. The line starts from 8 and extends till 14 on X axis. The third crooked line with dots is placed across 10 of Y axis. The line starts from 15 and extends till 21 on X axis. The fourth crooked line with dots is placed across 10 of Y axis. The line starts from 22 and extends till 28 on X axis." title="Figure 2.6 - Reversal (ABAB) design. Hypothetical results in which a reversal design was used to assess the effectiveness of a self-punishment treatment on smoking. In this case, the behavior did not revert to its baseline level when the treatment was withdrawn. Thus, although it is possible that the treatment was the cause of the improvement, these results do not provide strong evidence in that regard."/>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5600" y="608400"/>
            <a:ext cx="7559777" cy="530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857500"/>
            <a:ext cx="8229600" cy="1143000"/>
          </a:xfrm>
        </p:spPr>
        <p:txBody>
          <a:bodyPr/>
          <a:lstStyle/>
          <a:p>
            <a:pPr eaLnBrk="1" hangingPunct="1"/>
            <a:r>
              <a:rPr lang="en-US" altLang="en-US" dirty="0"/>
              <a:t>Chapter 1</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0" kern="1200" dirty="0" smtClean="0">
                <a:solidFill>
                  <a:schemeClr val="tx1"/>
                </a:solidFill>
                <a:effectLst/>
                <a:latin typeface="+mj-lt"/>
                <a:ea typeface="+mj-ea"/>
                <a:cs typeface="+mj-cs"/>
              </a:rPr>
              <a:t>Figure 2.7</a:t>
            </a:r>
            <a:r>
              <a:rPr lang="en-IN" sz="4400" b="1" kern="1200" dirty="0" smtClean="0">
                <a:solidFill>
                  <a:schemeClr val="tx1"/>
                </a:solidFill>
                <a:effectLst/>
                <a:latin typeface="+mj-lt"/>
                <a:ea typeface="+mj-ea"/>
                <a:cs typeface="+mj-cs"/>
              </a:rPr>
              <a:t> (Slide 1 of 3)</a:t>
            </a:r>
            <a:endParaRPr lang="en-IN" b="0" dirty="0"/>
          </a:p>
        </p:txBody>
      </p:sp>
      <p:pic>
        <p:nvPicPr>
          <p:cNvPr id="5" name="Picture 2" descr="The figure is a line graph. There are 28 markings on the X axis. There are 6 markings on the Y axis. Starting from the bottom, the markings are labelled 0, 5, 10, 15, 20, and 25. The Y axis is labeled person A. Within the graph, a dotted line runs parallel to Y axis. The left portion is titled baseline and the right portion is titled treatment. In the graph, a crooked line with dots is placed between 15 and 20 of Y axis. The line starts from 1 and extends till 7 on X axis. Another crooked line with dots is placed across 10 on Y axis. The line starts from 8 and extends till 28 on X axis. " title="Figure 2.7 - Multiple-baseline design. Hypothetical results using a multiplebaseline-across-persons design to assess the effectiveness of a treatment (selfpunishment) on number of cigarettes smoked. The three graphs represent the data for three different persons. For each person, the improvement in behavior coincides with the point at which the treatment was implemented. This result shows a functional relationship between the treatment and the improvement in behavio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3200" y="306000"/>
            <a:ext cx="7559357" cy="560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2.7 (Slide 2 of 3)</a:t>
            </a:r>
            <a:endParaRPr lang="en-IN" dirty="0"/>
          </a:p>
        </p:txBody>
      </p:sp>
      <p:sp>
        <p:nvSpPr>
          <p:cNvPr id="3" name="Content Placeholder 2"/>
          <p:cNvSpPr>
            <a:spLocks noGrp="1"/>
          </p:cNvSpPr>
          <p:nvPr>
            <p:ph sz="quarter" idx="13"/>
          </p:nvPr>
        </p:nvSpPr>
        <p:spPr>
          <a:xfrm>
            <a:off x="457200" y="842400"/>
            <a:ext cx="6354000" cy="378000"/>
          </a:xfrm>
        </p:spPr>
        <p:txBody>
          <a:bodyPr/>
          <a:lstStyle/>
          <a:p>
            <a:pPr marL="0" indent="0">
              <a:buNone/>
            </a:pPr>
            <a:r>
              <a:rPr lang="en-US" altLang="en-US" sz="1400" b="1" dirty="0">
                <a:latin typeface="Calibri" panose="020F0502020204030204" pitchFamily="34" charset="0"/>
                <a:cs typeface="Arial" panose="020B0604020202020204" pitchFamily="34" charset="0"/>
              </a:rPr>
              <a:t>Figure 2.7 Continued</a:t>
            </a:r>
          </a:p>
        </p:txBody>
      </p:sp>
      <p:pic>
        <p:nvPicPr>
          <p:cNvPr id="7" name="Picture 3" descr="The figure is a line graph. There are 28 markings on the X axis. There are 6 markings on the Y axis. Starting from the bottom, the markings are labelled 0, 5, 10, 15, 20, and 25. The Y axis is labeled person B on top and number of cigarettes smoked on the left. Within the graph, a dotted line runs parallel to Y axis at the center. In the graph, on the left portion, a crooked line with dots is placed between 20 and 25 of Y axis. The line starts from 1 and extends till 14 on X axis. In the right portion, a crooked line with dots is placed across 10 on Y axis. The line starts from 14 and extends till 28 on X axis. &#10;" title="Figure 2.7 - Continuation"/>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bwMode="auto">
          <a:xfrm>
            <a:off x="417600" y="1490400"/>
            <a:ext cx="8305932" cy="387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0" kern="1200" dirty="0" smtClean="0">
                <a:solidFill>
                  <a:schemeClr val="tx1"/>
                </a:solidFill>
                <a:effectLst/>
                <a:latin typeface="+mj-lt"/>
                <a:ea typeface="+mj-ea"/>
                <a:cs typeface="+mj-cs"/>
              </a:rPr>
              <a:t>Figure 2.7</a:t>
            </a:r>
            <a:r>
              <a:rPr lang="en-IN" sz="4400" b="1" kern="1200" dirty="0" smtClean="0">
                <a:solidFill>
                  <a:schemeClr val="tx1"/>
                </a:solidFill>
                <a:effectLst/>
                <a:latin typeface="+mj-lt"/>
                <a:ea typeface="+mj-ea"/>
                <a:cs typeface="+mj-cs"/>
              </a:rPr>
              <a:t> (Slide 3 of 3)</a:t>
            </a:r>
            <a:endParaRPr lang="en-IN" b="0" dirty="0"/>
          </a:p>
        </p:txBody>
      </p:sp>
      <p:sp>
        <p:nvSpPr>
          <p:cNvPr id="3" name="Content Placeholder 2"/>
          <p:cNvSpPr>
            <a:spLocks noGrp="1"/>
          </p:cNvSpPr>
          <p:nvPr>
            <p:ph sz="quarter" idx="13"/>
          </p:nvPr>
        </p:nvSpPr>
        <p:spPr>
          <a:xfrm>
            <a:off x="463497" y="840686"/>
            <a:ext cx="6990248" cy="378514"/>
          </a:xfrm>
        </p:spPr>
        <p:txBody>
          <a:bodyPr/>
          <a:lstStyle/>
          <a:p>
            <a:pPr marL="0" indent="0">
              <a:buNone/>
            </a:pPr>
            <a:r>
              <a:rPr lang="en-US" altLang="en-US" sz="1400" b="1" dirty="0">
                <a:latin typeface="Calibri" panose="020F0502020204030204" pitchFamily="34" charset="0"/>
                <a:cs typeface="Arial" panose="020B0604020202020204" pitchFamily="34" charset="0"/>
              </a:rPr>
              <a:t>Figure 2.7 Continued</a:t>
            </a:r>
          </a:p>
        </p:txBody>
      </p:sp>
      <p:pic>
        <p:nvPicPr>
          <p:cNvPr id="7" name="Picture 3" descr="The figure is a line graph. There are 28 markings on the X axis and they are labeled at every 7th marking. Starting from the left, the markings are labelled 0, 7, 14, 21, and 28. There is a label below the X axis which reads days. There are 6 markings on the Y axis. Starting from the bottom, the markings are labelled 0, 5, 10, 15, 20 and 25. A dotted line runs parallel to Y axis. In the graph, in the left portion, the first crooked line with dots is placed between 15 and 20 of Y axis. The line starts from 1 and extends till 21 on X axis. The second crooked line with dots is placed across 10 on Y axis. The line starts from 22 and extends till 28 on X axis. " title="Figure 2.7 - Continuation"/>
          <p:cNvPicPr>
            <a:picLocks noGrp="1" noChangeAspect="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469411" y="1520952"/>
            <a:ext cx="8321299" cy="427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0" kern="1200" dirty="0" smtClean="0">
                <a:solidFill>
                  <a:schemeClr val="tx1"/>
                </a:solidFill>
                <a:effectLst/>
                <a:latin typeface="+mj-lt"/>
                <a:ea typeface="+mj-ea"/>
                <a:cs typeface="+mj-cs"/>
              </a:rPr>
              <a:t>Figure 2.8</a:t>
            </a:r>
            <a:endParaRPr lang="en-IN" b="0" dirty="0"/>
          </a:p>
        </p:txBody>
      </p:sp>
      <p:pic>
        <p:nvPicPr>
          <p:cNvPr id="5" name="Picture 2" descr="The figure is a line graph. There are 39 markings on the X axis and they are labeled at every 7th marking. Starting from the left, the markings are labelled 0, 7, 14, 21, 28, and 35. There is a label below the X axis which reads days. There are 6 markings on the Y axis. Starting from the bottom, the markings are labelled 0, 4, 8, 12, 16, and 20. The Y axis is labeled number of cigarettes smoked. Within the graph, a dotted line runs parallel to Y axis. Starting from left, the first portion is titled baseline, the second portion is titled treatment criteria (allowable cigarettes per day) and numbers 16, 14, 12, 10, 8, 6, 4, 2, and 0 are mentioned below. In the graph, the first crooked line with dots is placed between 16 and 20 of Y axis. The line starts from 1 and extends till 7 on X axis. The second crooked line with dots is placed across 16 on Y axis. The line starts from 8 and extends till 10 on X axis. The third crooked line with dots is placed between 12 and 16 of Y axis. The line starts from 11 and extends till 13 on X axis. The fourth crooked line with dots is placed between 8 and 12 of Y axis. The line starts from 14 and extends till 16 on X axis. The fifth crooked line with dots is placed between 8 and 12 of Y axis. The line starts from 16 and extends till 18 on X axis. The sixth crooked line with dots is placed between 4 and 8 of Y axis. The line starts from 19 and extends till 21 on X axis. The seventh crooked line with dots is placed between 4 and 8 of Y axis. The line starts from 23 and extends till 25 on X axis. The eighth line with dots is placed across 4 of Y axis. The line starts from 26 and extends till 28 on X axis. The ninth crooked line with dots is placed between 0 and 4 of Y axis. The line starts from 29 and extends till 34 on X axis. The tenth line with dots is placed across 0 of Y axis. The line starts from 35 and extends till 38 on X axis. " title="Figure 2.8 Changing-criterion design. Hypothetical data using a changing-criterion design to assess the effectiveness of self-punishment to gradually reduce smoking. The dashed horizontal lines indicate the changing criterion for the allowable number of cigarettes smoked per day."/>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000" y="306000"/>
            <a:ext cx="7195980"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9200" y="2590800"/>
            <a:ext cx="4802400" cy="648000"/>
          </a:xfrm>
        </p:spPr>
        <p:txBody>
          <a:bodyPr/>
          <a:lstStyle/>
          <a:p>
            <a:pPr eaLnBrk="1" hangingPunct="1"/>
            <a:r>
              <a:rPr lang="en-US" altLang="en-US" dirty="0"/>
              <a:t>Chapter 3</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3.1</a:t>
            </a:r>
            <a:endParaRPr lang="en-IN" dirty="0"/>
          </a:p>
        </p:txBody>
      </p:sp>
      <p:pic>
        <p:nvPicPr>
          <p:cNvPr id="5" name="Picture 2" descr="In the figure, there is large rectangular box with sharp edges and it is labled reflex arc on top. There are three small rectangular boxes with sharp edges within the large rectangular box. The first and second box is placed one below the other and an arrow from each box extends to a third box. It is placed at the center beside first and second boxes. The first box is labelled sensory neuron, the second box is labelled motor neuron, and the third box is labeled interneuron in spinal cord. Outside the large rectangular box, on the left sensor receptors in hand that touches a hot flame is mentioned above and an arrow points to the first small rectangular box. Muscles that pull hand away from flame is mentioned below and an arrow points towards it from the second rectangular box. On top right, message to brain (not part of the reflex arc) is mentioned and an arrow points towards it from third small rectangular box. " title="Figure 3.1 - Schematic diagram of a reflex arc underlying a flexion response. Upon touching a hot or sharp object, sensory neurons carry the message via nerve impulses toward the spinal cord. Interneurons within the spinal cord then receive the message and pass it directly to motor neurons. The motor neurons in turn activate muscles in the arm or leg that carry out the reflex action. At the same time that this reflex arc is being activated, a pain message is sent to the brain. Thus, the reflex arc enables a person to withdraw his or her arm or leg from the damaging stimulus prior to actually feeling any pain."/>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20400" y="306000"/>
            <a:ext cx="6760274"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3.2</a:t>
            </a:r>
            <a:endParaRPr lang="en-IN" dirty="0"/>
          </a:p>
        </p:txBody>
      </p:sp>
      <p:pic>
        <p:nvPicPr>
          <p:cNvPr id="5" name="Picture 2" descr="In the image, there are two dogs, an English cocker spaniel and a bull dog. The English cocker spaniel is sitting while the bull dog is stretching out its front legs and lowering its head to the ground." title="Figure 3.2 - Example of a fixed action pattern. A dog will indicate its desire for play by stretching out its front legs and lowering its head to the ground"/>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5600" y="561600"/>
            <a:ext cx="7556770" cy="510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3.3</a:t>
            </a:r>
            <a:endParaRPr lang="en-IN" dirty="0"/>
          </a:p>
        </p:txBody>
      </p:sp>
      <p:pic>
        <p:nvPicPr>
          <p:cNvPr id="5" name="Picture 2" descr="In the figure, there is a vertical line on the left and from its center a horizontal line extends. Two lines with dashes run parallel to the vertical line. On right top of the first line with dashes, shock on is mentioned. On right top of the second line with dashes, shock off is mentioned. On the left of the vertical line, increased heart rate is mentioned on top, normal heart rate is mentioned in the middle and an arrow points from it the horizontal line. Decreased heart rate is mentioned at the bottom. To the right of the vertical line at the bottom, time is mentioned and a long arrow extends from it, running parallel to the horizontal line in the middle. Over the horizontal line, a line peaks from normal rate to increased heart rate, declines slightly, then stabilizes, then plunges below the horizontal line and finally reaches back to the horizontal line.   " title="Figure 3.3 - Heart rate changes accompanying the application and withdrawal of shock. Our emotional responses often follow a similar pattern, with the onset of the emotional event followed by one type of response and the offset of the event followed by an opposite response."/>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4800" y="381600"/>
            <a:ext cx="6846328"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3.4</a:t>
            </a:r>
            <a:endParaRPr lang="en-IN" dirty="0"/>
          </a:p>
        </p:txBody>
      </p:sp>
      <p:pic>
        <p:nvPicPr>
          <p:cNvPr id="5" name="Picture 2" descr="In the figure, there is a vertical line on the left and from its center a horizontal line extends. Two lines with dashes run parallel to the vertical line. On right top of the first line with dashes, shock on is mentioned. On right top of the second line with dashes, shock off is mentioned. On the left of the vertical line, increased heart rate (a process) is mentioned on top, normal heart rate is mentioned in the middle and an arrow points from it the horizontal line. Decreased heart rate (b process) is mentioned at the bottom. To the right of the vertical line at the bottom, time is mentioned and a long arrow extends from it, running parallel to the horizontal line in the middle. Over the horizontal line, a line peaks from normal rate to increased heart rate, declines slightly, then stabilizes, then plunges below the horizontal line and finally reaches back to the horizontal line. Net result is mentioned where the line stabilizes. From the point where the line peaks, a line with dashes run parallel to the stable line and then plunges. The line with dashes is labeled a-process. Below the horizontal line, a line with dashes declines slightly and then stabilizes. This line with dashes is labeled b-process." title="Figure 3.4 - Opponent-process mechanisms that underlie changes in heart rate due to the onset and offset of shock. During the shock, as the b-process acquires strength, it pulls heart rate down from its initial peak and stabilizes it at a moderately high level. Following shock, when the a-process is no longer active, the b-process pulls heart rate to below normal, then gradually disappears, allowing the heart rate to return to normal."/>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47200" y="306000"/>
            <a:ext cx="6300000" cy="566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3.5</a:t>
            </a:r>
            <a:endParaRPr lang="en-IN" dirty="0"/>
          </a:p>
        </p:txBody>
      </p:sp>
      <p:pic>
        <p:nvPicPr>
          <p:cNvPr id="5" name="Picture 2" descr="In the figure, there is a vertical line on the left and from its center a horizontal line extends. Two lines with dashes run parallel to the vertical line. On right top of the first line with dashes, shock on is mentioned. On right top of the second line with dashes, shock off is mentioned. On the left of the vertical line, increased heart rate (a process) is mentioned on top, normal heart rate is mentioned in the middle and an arrow points from it the horizontal line. Decreased heart rate (b process) is mentioned at the bottom. To the right of the vertical line at the bottom, time is mentioned and a long arrow extends from it, running parallel to the horizontal line in the middle. Over the horizontal line, a line peaks slightly from normal rate, declines slightly, then stabilizes, then plunges steeply below the horizontal line and finally reaches back to the horizontal line. Net result is mentioned where the line stabilizes. From the point where the line peaks, a line with dashes peaks and then run parallel to the stable line and then plunges steeply. The line with dashes is labeled a-process. Below the horizontal line, a line with dashes declines considerably and then stabilizes. This line with dashes is labeled b-process." title="Figure 3.5 - Effects of repeated stimulus presentations on primary and opponent processes. With repeated stimulation, the b-process (opponent process) becomes stronger and takes longer to disappear. The result is that heart rate rises only slightly above normal during the shock, then drops considerably below normal following the shock and takes a relatively long time to return to normal."/>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20400" y="304800"/>
            <a:ext cx="6569070"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hidden="1"/>
          <p:cNvSpPr>
            <a:spLocks noGrp="1"/>
          </p:cNvSpPr>
          <p:nvPr>
            <p:ph type="title"/>
          </p:nvPr>
        </p:nvSpPr>
        <p:spPr/>
        <p:txBody>
          <a:bodyPr/>
          <a:lstStyle/>
          <a:p>
            <a:r>
              <a:rPr lang="en-IN" b="1" dirty="0" smtClean="0"/>
              <a:t>Figure 1.1</a:t>
            </a:r>
            <a:endParaRPr lang="en-IN" b="1" dirty="0"/>
          </a:p>
        </p:txBody>
      </p:sp>
      <p:pic>
        <p:nvPicPr>
          <p:cNvPr id="5" name="Picture 2" descr="In the figure, on the left, environmental events is mentioned. From there, an arrow extends to a rectangular box at the center. Within the box, there are two points and they are as follows: Conscious thoughts and feelings and unconscious drives and motives. A cross mark runs over the box. From the box, an arrow extends to a label on the right, which is observable behavior. From the first label on the left, an arrow extends over the box to the label on the right.  " title="Figure 1.1 - In methodological behaviorism, internal events, such as consciously perceived thoughts and feelings as well as unconscious drives and motives, are excluded from the analysis of behavior. Instead, one studies the direct relationship between changes in the environment and changes in observable behavio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735600"/>
            <a:ext cx="8229600" cy="359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3.6</a:t>
            </a:r>
            <a:endParaRPr lang="en-IN" dirty="0"/>
          </a:p>
        </p:txBody>
      </p:sp>
      <p:pic>
        <p:nvPicPr>
          <p:cNvPr id="5" name="Picture 2" descr="The figure is the Pavlov’s conditioning apparatus. The dog is restrained in a harness, and a tube is inserted into an incision that had been made in its cheek. There is an opening in front of it and a plate below its mouth. Few markings have been made on the paper roll that is on the left of the apparatus. " title="Figure 3.6 - Pavlov’s conditioning apparatus. In some of Pavlov’s early experiments, a dog was trained to salivate to the sound of a metronome. The dog was restrained in a harness, and a tube was inserted into an incision in its cheek. Whenever the dog salivated, the tube carried the saliva to a container that activated a recording device. (Source: Coon, 1998.)"/>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7600" y="306000"/>
            <a:ext cx="5968055"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3.7</a:t>
            </a:r>
            <a:endParaRPr lang="en-IN" dirty="0"/>
          </a:p>
        </p:txBody>
      </p:sp>
      <p:pic>
        <p:nvPicPr>
          <p:cNvPr id="5" name="Picture 2" descr="The illustration consists of 4 levels. In the first level, there is an illustration of metronome on the left, metronome is mentioned above and NS is mentioned below. On the right, a dog sitting has been illustrated and no salivation is mentioned above it. In the second level, a food bowl is illustrated on the left. Food is mentioned above and US is mentioned below. An arrow, labelled (elicits), extends from the food bowl to the illustration of a dog salivating on the right.  Salivation is mentioned above and UR is mentioned below the dog. In the third level, there is an illustration of metronome on the left, metronome is mentioned above and NS is mentioned below. Then there are two dots one below the other and they are labeled (followed by). Next to it, there is an illustration of a food bowl. Food is mentioned above and US is mentioned below it. An arrow, labelled (elicits), extends from the food bowl to the illustration of a dog salivating on the right. Salivation is mentioned above and UR is mentioned below the dog.  In the fourth level, there is an illustration of metronome on the left, metronome is mentioned above and CS is mentioned below. An arrow, labelled (elicits), extends from the food bowl to the illustration of a dog salivating on the right. Salivation is mentioned above and CR is mentioned below the dog." title="Figure 3.7 - Classical conditioning of salivation. Before conditioning, the dog automatically salivates to the taste of food. During conditioning, the sound of a metronome is presented just before the presentation of food. After conditioning, the metronome itself elicits salivation. (Source: Nairne, 2000.)"/>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0" y="381600"/>
            <a:ext cx="4424567"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3.8</a:t>
            </a:r>
            <a:endParaRPr lang="en-IN" dirty="0"/>
          </a:p>
        </p:txBody>
      </p:sp>
      <p:pic>
        <p:nvPicPr>
          <p:cNvPr id="5" name="Picture 2" descr="The figure depicts the four ways in which presentation of the NS and US can be temporally arranged. The ways are mentioned one below the other and are named a, b, c, and d. They are as follows:&#10;(a) Delayed conditioning procedure is mentioned on top. Below it, tone (NS) is mentioned on the left and beside it there is a horizontal line with dashes. There are small vertical dashes at the starting and end of the horizontal line with dashes. (onset) is mentioned above the small vertical line at the starting and an arrow points from it. (offset) is mentioned above the small vertical line at the end and an arrow points from it. Below tone (NS), shock (US) is mentioned and a little further from it there is a horizontal line. There are small vertical dashes at the starting and end of the horizontal line. (onset) is mentioned below the small vertical line at the starting and an arrow points from it. (offset) is mentioned abelow the small vertical line at the end and an arrow points from it. Below, tone (NS) and shock (US), Time is mentioned and a long arrow extends from it. The second way is mentioned below the first one.&#10;b) Trace conditioning procedure is mentioned on top. Below it, tone (NS) is mentioned on the left and beside it there is a horizontal line with dashes. There are small vertical dashes at the starting and end of the horizontal line with dashes. Below tone (NS), shock (US) is mentioned and further from it there is a horizontal line. There are small vertical dashes at the starting and end of the horizontal line. Below, tone (NS) and shock (US), Time is mentioned and a long arrow extends from it. The third way is mentioned below the second one.&#10;(c) Simultaneous conditioning procedure is mentioned on top. Below it, tone (NS) is mentioned on the left and beside it there is a horizontal line with dashes. There are small vertical dashes at the starting and end of the horizontal line with dashes. Below tone (NS), shock (US) is mentioned and beside it there is a horizontal line. There are small vertical dashes at the starting and end of the horizontal line. Below, tone (NS) and shock (US), Time is mentioned and a long arrow extends from it. The fourth way is mentioned below the third one.&#10;(d) Backward conditioning procedure is mentioned on top. Below it, tone (NS) is mentioned on the left and further from it there is a horizontal line with dashes. There are small vertical dashes at the starting and end of the horizontal line with dashes. Below tone (NS), shock (US) is mentioned and beside it there is a horizontal line. There are small vertical dashes at the starting and end of the horizontal line. Below, tone (NS) and shock (US), Time is mentioned and a long arrow extends from it.&#10;" title="Figure 3.8 - Four ways in which presentation of the NS and US can be temporally arranged."/>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8212" y="381600"/>
            <a:ext cx="4984241"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5600" y="2590800"/>
            <a:ext cx="4802400" cy="648000"/>
          </a:xfrm>
        </p:spPr>
        <p:txBody>
          <a:bodyPr/>
          <a:lstStyle/>
          <a:p>
            <a:pPr eaLnBrk="1" hangingPunct="1"/>
            <a:r>
              <a:rPr lang="en-US" altLang="en-US" dirty="0"/>
              <a:t>Chapter 4</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4.1</a:t>
            </a:r>
            <a:endParaRPr lang="en-IN" dirty="0"/>
          </a:p>
        </p:txBody>
      </p:sp>
      <p:pic>
        <p:nvPicPr>
          <p:cNvPr id="5" name="Picture 2" descr="The figure is a line graph. There are 15 markings on the X axis. Starting from the left, the markings are labelled 1, 2, 3, 4, 5, 6, 7, 8, 9, 10, 11, 12, 13, 14, and 15. There is a label below the X axis which reads number of conditioning trials. The Y axis is labeled strength of conditioned response (CR). The curve begins from 0, moves upwards and levels off till 15 on X axis. On the curve, there are 15 small triangles. Below the curve, an arrow points to the space between 14th and 15th triangle. At the end of the arrow, asymptote of conditioning is mentioned. " title="Figure 4.1 - A typical acquisition curve in which strength of conditioning increases rapidly during the first few trials and then gradually levels off over subsequent trials."/>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5600" y="932400"/>
            <a:ext cx="7553802" cy="49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4.2</a:t>
            </a:r>
            <a:endParaRPr lang="en-IN" dirty="0"/>
          </a:p>
        </p:txBody>
      </p:sp>
      <p:pic>
        <p:nvPicPr>
          <p:cNvPr id="5" name="Picture 2" descr="The figure is a line graph. There is a label below the X axis which reads extinction trials (presentation of CS without US). The Y axis is labeled strength of CR. Five lines with dashes run parallel to Y axis. Starting from left, the first portion is named session 1, the second portion is named session 2, the third portion is named session 3, the fourth portion is named session 4, the fifth portion is named session 5 and the sixth portion is named session 6. There are 5 curves on the graph under each session except session 6. The curves begin from Y axis and fall on X axis. The first curve is the longest. The second curve is shorter than the first curve. The third curve is shorter than the second curve. The fourth curve is shorter than the third curve. The fifth curve is shorter than the fourth curve." title="Figure 4.2 - Hypothetical results illustrating a decline in spontaneous recovery across repeated sessions of extinction."/>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7600" y="1051200"/>
            <a:ext cx="8310604" cy="475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4.3</a:t>
            </a:r>
            <a:endParaRPr lang="en-IN" dirty="0"/>
          </a:p>
        </p:txBody>
      </p:sp>
      <p:pic>
        <p:nvPicPr>
          <p:cNvPr id="5" name="Picture 2" descr="In the figure, there is a circle and it is followed by a colon. After the colon, food is mentioned and an arrow extends from it to salivation. Below the circle, there is an oval, which is followed by a colon. After the colon, no food is mentioned. " title="Figure 4.3 - Discrimination training procedure used by Shenger-Krestovnikova in which the picture of a circle functioned as the CS+ and the picture of the ellipse functioned as the CS –."/>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7600" y="2361600"/>
            <a:ext cx="8313332" cy="21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4.4</a:t>
            </a:r>
            <a:endParaRPr lang="en-IN" dirty="0"/>
          </a:p>
        </p:txBody>
      </p:sp>
      <p:pic>
        <p:nvPicPr>
          <p:cNvPr id="5" name="Picture 2" descr="The illustration consists of 4 levels. In the first level, there is an illustration of metronome on the left, metronome is mentioned above and NS1 is mentioned below. Then there are two dots one below the other and they are labeled (followed by). Next to it, there is an illustration of a food bowl. Food is mentioned above and US is mentioned below it. An arrow, labelled (elicits), extends from the food bowl to the illustration of a dog salivating on the right. Salivation is mentioned above and UR is mentioned below the dog.&#10;In the second level, there is an illustration of metronome on the left, metronome is mentioned above and CS1 is mentioned below. An arrow, labelled (elicits), extends from the metronome to the illustration of a dog salivating on the right.  Salivation is mentioned above and CR is mentioned below the dog. &#10;In the third level, there is an illustration of light bulb on the left, light is mentioned above and NS2 is mentioned below. Then there are two dots one below the other and they are labeled (followed by). Next to it, there is an illustration of a metronome. Metronome is mentioned above and CS1 is mentioned below it. An arrow, labelled (elicits), extends from the metronome to the illustration of a dog salivating on the right. Salivation is mentioned above and CR is mentioned below the dog.&#10;In the fourth level, there is an illustration of light bulb on the left, light is mentioned above and CS2 is mentioned below. An arrow, labelled (elicits), extends from the light bulb to the illustration of a dog salivating on the right. Salivation is mentioned above and CR is mentioned below the dog.&#10;" title="Figure 4.4 - In this example of higher-order conditioning, a metronome is paired with food and becomes a CS1 for salivation, following which a light paired with the metronome becomes a CS2 for salivation. (Source: Nairne, 2000.)"/>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0400" y="457200"/>
            <a:ext cx="4735687"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4.5</a:t>
            </a:r>
            <a:endParaRPr lang="en-IN" dirty="0"/>
          </a:p>
        </p:txBody>
      </p:sp>
      <p:pic>
        <p:nvPicPr>
          <p:cNvPr id="5" name="Picture 2" descr="The illustration consists of 4 levels. In the first level, there is an illustration of a light bulb on the left, light is mentioned above and NS2 is mentioned below. Then there are two dots one below the other and they are labeled (followed by). Next to it, there is an illustration of a metronome. Metronome is mentioned above and NS1 is mentioned below it. Next to it, there is a dog sitting. No salivation is mentioned above the dog.&#10;In the second level, there is an illustration of metronome on the left, metronome is mentioned above and NS1 is mentioned below. Then there are two dots one below the other and they are labeled (followed by). Next to it, there is an illustration of a food bowl. Food is mentioned above and US is mentioned below it. An arrow, labelled (elicits), extends from the food bowl to the illustration of a dog salivating on the right. Salivation is mentioned above and UR is mentioned below the dog.&#10;In the third level, there is an illustration of a metronome on the left and metronome is mentioned above and CS1 is mentioned below. An arrow, labelled (elicits), extends from the metronome to the illustration of a dog salivating on the right. Salivation is mentioned above and CR is mentioned below the dog.&#10;In the fourth level, there is an illustration of light bulb on the left, light is mentioned above and CS2 is mentioned below. An arrow, labelled (elicits), extends from the light bulb to the illustration of a dog salivating on the right. Salivation is mentioned above and CR is mentioned below the dog.&#10;" title="Figure 4.5 - In this example of sensory preconditioning, a dog is presented with several pairings of a light and a metronome. The metronome is then paired with food and becomes a conditioned stimulus for salivation. As a result, the light that was previously paired with the metronome also becomes a conditioned stimulus for salivation. (Source: Nairne, 2000.)"/>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595600" y="504000"/>
            <a:ext cx="3950629"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4.6</a:t>
            </a:r>
            <a:endParaRPr lang="en-IN" dirty="0"/>
          </a:p>
        </p:txBody>
      </p:sp>
      <p:pic>
        <p:nvPicPr>
          <p:cNvPr id="6" name="Picture 2" descr="The illustration consists of 4 levels. In the first level, on the left, there is an illustration of a light bulb, a plus symbol, and a metronome within square brackets. Simultaneous presentation is mentioned above and bright light, faint metronome is mentioned right below it. NS is mentioned below the illustration. Then, there are two dots one below the other. Next to it, there is an illustration of a food bowl. Food is mentioned above and US is mentioned below it. An arrow extends from the food bowl to the illustration of a dog salivating on the right. Salivation is mentioned above and UR is mentioned below the dog.&#10;In the second level, on the left, there is an illustration of a light bulb, a plus symbol, and a metronome within square brackets. Simultaneous presentation is mentioned above and bright light, faint metronome is mentioned right below it. CS is mentioned below the illustration. An arrow extends from the bracket to the illustration of a dog salivating on the right. Salivation is mentioned above and CR is mentioned below the dog.&#10;In the third level, there is an illustration of light bulb on the left, bright light is mentioned above and CS is mentioned below. An arrow extends from the light bulb to the illustration of a dog salivating on the right. Salivation is mentioned above and CR is mentioned below the dog.&#10;In the fourth level, there is an illustration of a metronome on the left and faint metronome is mentioned above and NS is mentioned below. Next to it, there is an illustration of a dog sitting on the right. No salivation is mentioned above the dog.&#10;" title="Figure 4.6 - In this example of overshadowing, a bright light and a faintsounding metronome are simultaneously presented as a compound stimulus and paired with food. After several pairings, the compound stimulus becomes a CS that elicits salivation. However, when each member of the compound is tested separately, the bright light elicits salivation but the faint-sounding metronome does not. (Source: Nairne, 2000.)"/>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620801" y="504000"/>
            <a:ext cx="3903605"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b="1" dirty="0" smtClean="0"/>
              <a:t>Figure 1.2</a:t>
            </a:r>
            <a:endParaRPr lang="en-IN" b="1" dirty="0"/>
          </a:p>
        </p:txBody>
      </p:sp>
      <p:pic>
        <p:nvPicPr>
          <p:cNvPr id="6" name="Picture 2" descr="In the figure, on the left, environmental events is mentioned. From there, an arrow extends to a rectangular box at the center. Over the box, internal events (intervening variables) is mentioned. Within the box, internal physiological processes, such as hunger and fatigue is mentioned. From the box, an arrow extends to a label on the right, which is observable behavior." title="Figure 1.2 - In Hull’s neobehaviorism, theorists make use of intervening variables in the form of hypothesized physiological processes to help explain the relationship between the environment and behavio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939574"/>
            <a:ext cx="8229600" cy="301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4.7</a:t>
            </a:r>
            <a:endParaRPr lang="en-IN" dirty="0"/>
          </a:p>
        </p:txBody>
      </p:sp>
      <p:pic>
        <p:nvPicPr>
          <p:cNvPr id="5" name="Picture 2" descr="The illustration consists of 5 levels. In the first level, on the left, there is an illustration of a light bulb, light is mentioned above and NS is mentioned below. Then there are two dots one below the other. Next to it, there is an illustration of a food bowl. Food is mentioned above and US is mentioned below it. An arrow extends from the food bowl to the illustration of a dog salivating on the right. Salivation is mentioned above and UR is mentioned below the dog.&#10;In the second level, on the left, there is an illustration of a light bulb, light is mentioned above and CS is mentioned below CS is mentioned below. An arrow extends from the light to the illustration of a dog salivating on the right. Salivation is mentioned above and CR is mentioned below the dog.&#10;In the third level, on the left, there is an illustration of a light bulb, a plus symbol, and a metronome within square brackets. Simultaneous presentation is mentioned above. CS is mentioned below the light bulb and NS is mentioned below the metronome. Then, there are two dots one below the other. Next to it, there is an illustration of a food bowl. Food is mentioned above and US is mentioned below it. An arrow extends from the food bowl to the illustration of a dog salivating on the right. Salivation is mentioned above and UR is mentioned below the dog.&#10;In the fourth level, there is an illustration of light bulb on the left, bright light is mentioned above and CS is mentioned below. An arrow extends from the light bulb to the illustration of a dog salivating on the right. Salivation is mentioned above and CR is mentioned below the dog.&#10;In the fifth level, there is an illustration of a metronome on the left and metronome is mentioned above and NS is mentioned below. Next to it, there is an illustration of a dog sitting on the right. No salivation is mentioned above the dog.&#10;" title="Figure 4.7 - In this example of blocking, a light is first conditioned as a CS for salivation. When the light is then combined with a metronome to form a compound stimulus, and this compound stimulus is paired with food, the metronome does not become a conditioned stimulus. The presence of the already established CS blocks conditioning to the metronome. (Source: Nairne, 2000.)"/>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865600" y="493200"/>
            <a:ext cx="3416106"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4.8</a:t>
            </a:r>
            <a:endParaRPr lang="en-IN" dirty="0"/>
          </a:p>
        </p:txBody>
      </p:sp>
      <p:pic>
        <p:nvPicPr>
          <p:cNvPr id="5" name="Picture 2" descr="The illustration consists of 3 levels. In the first level, on the left, there is an illustration of a metronome, metronome is mentioned above and NS is mentioned below. Then, there is an illustration of a dog sitting. No salivation is mentioned above the dog. Next to it, 40 presentations of the metronome is mentioned.&#10;In the second level, on the left, there is an illustration of a metronome, metronome is mentioned above and NS is mentioned below. Then there are two dots one below the other. Next to it, there is an illustration of a food bowl. Food is mentioned above and US is mentioned below it. An arrow extends from the food bowl to the illustration of a dog salivating on the right. Salivation is mentioned above and UR is mentioned below the dog.&#10;In the third level, there is an illustration of a metronome on the left and metronome is mentioned above and NS is mentioned below. Next to it, there is an illustration of a dog sitting on the right. No salivation is mentioned above the dog.&#10;" title="Figure 4.8 - In latent inhibition, familiar stimuli are more difficult to condition as CSs than novel stimuli. If a dog has, on many occasions, heard the sound of a metronome prior to conditioning being implemented, then it will be difficult to obtain conditioning to the metronome using a standard number of conditioning trials. (Source: Nairne, 2000.)"/>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8800" y="230400"/>
            <a:ext cx="5540114"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590800"/>
            <a:ext cx="4802400" cy="648000"/>
          </a:xfrm>
        </p:spPr>
        <p:txBody>
          <a:bodyPr/>
          <a:lstStyle/>
          <a:p>
            <a:r>
              <a:rPr lang="en-US" altLang="en-US" dirty="0"/>
              <a:t>Chapter </a:t>
            </a:r>
            <a:r>
              <a:rPr lang="en-US" altLang="en-US" dirty="0" smtClean="0"/>
              <a:t>6</a:t>
            </a:r>
            <a:endParaRPr lang="en-IN"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6.1</a:t>
            </a:r>
            <a:endParaRPr lang="en-IN" dirty="0"/>
          </a:p>
        </p:txBody>
      </p:sp>
      <p:pic>
        <p:nvPicPr>
          <p:cNvPr id="5" name="Picture 2" descr="In the figure, there is a cage placed on a graph. There are 7 markings on X axis. Starting from the left, the markings are labelled 10, 20, 30, 40, 50, 60, and 70. There is a label below the X axis which reads trials. There are 7 markings on the Y axis. Starting from the bottom, the markings are labelled 0, 100, 200, 300, 400, 500, and 600. The Y axis is labeled time required to escape (sec). A crooked line starts under 200, peaks till 300 and goes all the way up to 600 and ad it moves across the graph, it declines. Over the line, a cat in a cage is illustrated. The cat can be seen through the cage that consists of bars on top and the side. There is a door on one side of the cage. There are treads over and at the side of the cage. " title="Figure 6.1 - Thorndike’s puzzle box. In a typical experiment, a hungry cat was enclosed in a puzzle box and a dish of food was placed outside the box. To reach the food, the cat had to learn how to escape from the box by stepping on a treadle that opened the gate. The graph illustrates the general decrease across trials in the amount of time it took the cat to escape. (Source: Nairne, 2000.)"/>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7600" y="306000"/>
            <a:ext cx="5774602"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6.2</a:t>
            </a:r>
            <a:endParaRPr lang="en-IN" dirty="0"/>
          </a:p>
        </p:txBody>
      </p:sp>
      <p:pic>
        <p:nvPicPr>
          <p:cNvPr id="5" name="Picture 2" descr="In the figure, on a small platform, there is a small box. The box has small holes on the top. Inside the box, there is a rat and on the left side of the box, there is a small light bulb, a lever below, and a small opening. The bulb is labeled houselight, the lever is labeled lever, and the opening is labeled food tray. The opening is connected to a tube, which is in turn connected to a round jar placed on a stand. The jar consists of small particles and it is labeled food pellets. " title="Figure 6.2 - Operant conditioning chamber for rats. When the rat presses the lever (or bar), a food pellet drops into the food tray. Aversive stimuli can be presented by delivering an electric shock through the floor grids. (Source: Lieberman, 2000.)"/>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3200" y="608400"/>
            <a:ext cx="7559746" cy="53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6.3</a:t>
            </a:r>
            <a:endParaRPr lang="en-IN" dirty="0"/>
          </a:p>
        </p:txBody>
      </p:sp>
      <p:pic>
        <p:nvPicPr>
          <p:cNvPr id="5" name="Picture 2" descr="In the figure, a pigeon is placed inside a box. On the left side of the box, there is a round opening on top and a square opening at the bottom. The round opening is labeled pecking key and the square opeining is named food cup. " title="Figure 6.3 - Operant conditioning chamber for pigeons. When the pigeon pecks the response key (a translucent plastic disc that can be illuminated with different colored lights), grain is presented in the food cup for a period of a few seconds. (Source: Domjan, 2000.)"/>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3200" y="532800"/>
            <a:ext cx="7555006" cy="53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Table 6-1</a:t>
            </a:r>
            <a:endParaRPr lang="en-IN" dirty="0"/>
          </a:p>
        </p:txBody>
      </p:sp>
      <p:pic>
        <p:nvPicPr>
          <p:cNvPr id="5" name="Picture 2" descr="The table consists of two columns. The header of the first column reads classical conditioning and the header of the second column reads operant conditioning. There are five points under each column. The first point reads behavior is generally seen as involuntary and inflexible and behavior is generally seen as voluntary and flexible. The second point reads behavior is said to be elicited by the stimulus and behavior is said to be emitted by the organism. The third point reads this type of conditioning typically involves innate patterns of behavior (URs) and this type of conditioning often does not involve innate patterns of behavior. The fourth point reads behavior is a function of what comes before it; that is, the preceding stimulus is critical and the consequences are largely irrelevant and behavior is a function of what comes after it; that is, the consequences are critical and the preceding stimulus merely “sets the occasion for the behavior. The fifth point reads conditioning involves a stimulus-stimulus-response (S-S-R) sequence and conditioning involves a stimulus-response-stimulus (S-R-S) sequence. Below these points, the following point is mentioned: In general, to determine if operant or classical conditioning is involved, the most important question to ask is whether the behavior is mostly a function of what precedes it (classical conditioning) or what might follow it (operant conditioning)." title="Table 6.1 - Differences between operant and classical conditioning. Note that these are traditional differences. As you will see in Chapter 12, the distinction between classical and operant conditioning is sometimes less clear than what is depicted here."/>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306000"/>
            <a:ext cx="6351349"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6.4</a:t>
            </a:r>
            <a:endParaRPr lang="en-IN" dirty="0"/>
          </a:p>
        </p:txBody>
      </p:sp>
      <p:pic>
        <p:nvPicPr>
          <p:cNvPr id="5" name="Picture 2" descr="The figure is a line graph. There are 22 markings on the X axis and markings are labeled alternatively. Starting from the left, the markings are labelled 0, 2, 4, 6, 8, 10, 12, 14, 16, 18, and 20. There is a label below the X axis which reads session. There are 7 markings on the Y axis. Starting from the bottom, the markings are labelled 0, 5, 10, 15, 20, 25, and 30. The Y axis is labeled number of turns. Within the graph, 3 dotted line run parallel to Y axis. The first portion is titled baseline and extends from 0 to 5 on X axis. The second portion is labeled clockwise reinforced and extends from 5 to 9 on X axis. The third portion is labeled counterclockwise reinforced and extends from 9 to 17 on X axis. The fourth portion is labeled clockwise reinforced and extends from 17 to 21 on X axis. In the first portion, a crooked line with dots is placed between 10 and 20 of Y axis and a crooked line with squares is placed between 5 and 15 of Y axis. In the second portion, a crooked line with dots is placed between 0 and 5 of Y axis and a crooked line with squares is placed between 15 and 25 of Y axis. In the third portion, a crooked line with dots is placed between 0 and 25 of Y axis and a crooked line with squares is placed between 5 and 20 of Y axis. In the fourth portion, a crooked line with dots is placed between 0 and 20 of Y axis and a crooked line with squares is placed between 0 and 15 of Y axis. Legend has been mentioned on the right. The line with squares stands for clockwise and the line with dots stands for counterclockwise. " title="Figure 6.4 - Number of clockwise and counterclockwise turns made by Ishmael across different phases of the demonstration."/>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600" y="457200"/>
            <a:ext cx="8312400" cy="5364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6632" y="2514600"/>
            <a:ext cx="3863263" cy="798870"/>
          </a:xfrm>
        </p:spPr>
        <p:txBody>
          <a:bodyPr/>
          <a:lstStyle/>
          <a:p>
            <a:pPr eaLnBrk="1" hangingPunct="1"/>
            <a:r>
              <a:rPr lang="en-US" altLang="en-US" dirty="0"/>
              <a:t>Chapter 7</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7.1</a:t>
            </a:r>
            <a:endParaRPr lang="en-IN" dirty="0"/>
          </a:p>
        </p:txBody>
      </p:sp>
      <p:pic>
        <p:nvPicPr>
          <p:cNvPr id="5" name="Picture 2" descr="The figure consists of two graphs. There are 25 markings on both the X axis and 6 markings on both the Y axis. The X axis is labeled time and the Y axis is labeled cumulative responses. On both the graphs, there is a dotted line that runs parallel to Y axis at the center. &#10;In the first graph, the first section is labeled fixed ratio schedule and a crooked line with small lines protruding from it begins from below and peaks up to the last marking of the Y axis. the cooked line is labeled rapid responding on top and post-reinforcement pause below. The second section is labeled variable ratio schedule and a line with small lines protruding from it begins from below and peaks up to the last marking of the Y axis. the line is labeled high, steady rate on top and no pauses below.&#10;In the second graph, the first section is labeled fixed ratio schedule and a curvy line with small lines protruding from it begins from below and peaks up to the middle of the Y axis. The line is labeled Long pause after reinforcement yields scalloping effect. The second section is labeled variable ratio schedule and a line with small lines protruding from it begins from below and peaks up to the middle of the Y axis. The line is labeled no pauses first and then moderate, steady rate. " title="Figure 7.1 - Response patterns for fixed ratio (FR), variable ratio (VR), fixed interval (Fl), and variable interval (VI) schedules. This figure shows the characteristic pattern of responding on each of the four basic schedules. Notice the high response rate on the FR and VR schedules, moderate response rate on the VI schedule, and scalloped response pattern on the FI schedule. Also, both the FR and FI schedules are accompanied by post-reinforcement pauses. (Source: Adapted from Nairne, J. S.,"/>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0" y="457200"/>
            <a:ext cx="4526762"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b="1" dirty="0"/>
              <a:t>Figure </a:t>
            </a:r>
            <a:r>
              <a:rPr lang="en-IN" b="1" dirty="0" smtClean="0"/>
              <a:t>1.3</a:t>
            </a:r>
            <a:endParaRPr lang="en-IN" dirty="0"/>
          </a:p>
        </p:txBody>
      </p:sp>
      <p:pic>
        <p:nvPicPr>
          <p:cNvPr id="5" name="Picture 2" descr="In the figure, on the left, environmental events is mentioned. From there, an arrow extends to a rectangular box at the center. Over the box, internal events (intervening variables) is mentioned. Within the box, internal cognitive processes, such as expectations and hypotheses is mentioned. From the box, an arrow extends to a label on the right, which is observable behavior." title="Figure 1.3 - In Tolman’s cognitive behaviorism, theorists make use of intervening variables in the form of hypothesized cognitive processes to help explain the relationship between environment and behavio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133600"/>
            <a:ext cx="8229600" cy="293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Table 7.1</a:t>
            </a:r>
            <a:endParaRPr lang="en-IN" dirty="0"/>
          </a:p>
        </p:txBody>
      </p:sp>
      <p:pic>
        <p:nvPicPr>
          <p:cNvPr id="5" name="Picture 2" descr="The table consists of 5 columns and two rows. The header of the first column is blank. The header of the second column reads FR. The header of the third column reads VR. The header of the fourth column reads FI. The header of the fifth column reads VI. In row 2, column 1 reads response rate, column 2 reads high, column 3 reads high, column 4 reads increasing, and column 5 reads moderate. In row 3, column 1 reads post-reinforcement pause, column 2 reads yes, column 3 reads no, column 4 reads yes, and column 5 reads no. " title="Table 7.1 - Characteristic response rates and post-reinforcement pauses for each of the four basic intermittent schedules. These are only general characteristics; they are not found under all circumstances. For example, an FR schedule with a very low response requirement, such as FR 2, is unlikely to produce a post-reinforcement pause. By contrast, an FR schedule with a very high response requirement, such as FR 2000, may result in ratio strain and a complete cessation of respondin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7600" y="1501200"/>
            <a:ext cx="8317101" cy="385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7.2</a:t>
            </a:r>
            <a:endParaRPr lang="en-IN" dirty="0"/>
          </a:p>
        </p:txBody>
      </p:sp>
      <p:pic>
        <p:nvPicPr>
          <p:cNvPr id="5" name="Picture 2" descr="There are two images in the figure. In the image on the left, a dog is standing on it two hind legs over a shopping cart. There is a doll in the cart. In the image on the right, a squirrel is standing on a surf board and holding the ropes that are attached to the board on water." title="Figure 7.2 - Through shaping and chaining, animals can be taught to display some surprising behaviors."/>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7600" y="1234800"/>
            <a:ext cx="8314954" cy="43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5682" y="2564429"/>
            <a:ext cx="2923854" cy="688107"/>
          </a:xfrm>
        </p:spPr>
        <p:txBody>
          <a:bodyPr/>
          <a:lstStyle/>
          <a:p>
            <a:r>
              <a:rPr lang="en-US" altLang="en-US" dirty="0"/>
              <a:t>Chapter </a:t>
            </a:r>
            <a:r>
              <a:rPr lang="en-US" altLang="en-US" dirty="0" smtClean="0"/>
              <a:t>8</a:t>
            </a:r>
            <a:endParaRPr lang="en-IN"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8.1</a:t>
            </a:r>
            <a:endParaRPr lang="en-IN" dirty="0"/>
          </a:p>
        </p:txBody>
      </p:sp>
      <p:pic>
        <p:nvPicPr>
          <p:cNvPr id="5" name="Picture 2" descr="The figure is a line graph. There are 20 markings on the X axis Starting from the left, the markings are labelled 12, 24, 36, 48, 1, 2, 3, 4, 5, 6, 7, 8, 9, 10, 11, 12, 13, 14, 15, and 16. There is a label below the X axis which reads trials. There are 9 markings on the Y axis. Starting from the bottom, the markings are labelled 0, 40, 45, 50, 55, 60, 65, 70, and 75. The Y axis is labeled mean activity level. Within the graph, a dotted line runs parallel to Y axis. Starting from left, the first portion is titled acquisition, the second portion is titled extinction. Across the marking 45 on Y axis, a dotted line runs parallel to X axis. The horizontal dotted line is labelled baseline. In the graph, the first crooked line with dots is placed across 45 in Y axis. The line starts from 12 and extends till 48 on X axis. The second crooked line with dots is placed across 45 on Y axis. The line starts from 1, goes up till 60, declines and extends till 16 on X axis. The portion where the line falls below the baseline is labeled low activity (depression)." title="Figure 8.1 - Changes in rats’ activity level in an open field test as a function of extinction on a preceding straight-alley maze task. (Source: Adapted with kind permission from Springer Science þ Business Media: Animal Learning and Behavior,“ Cyclic activity changes during extinction in rats: A potential model of depression,” 2, 1974, pp. 313–316, by E. Klinger, S. G. Barta, E. D. Kemble, copyright © 1974 by the Psychonomic Society."/>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2000" y="381600"/>
            <a:ext cx="5660817"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8.2</a:t>
            </a:r>
            <a:endParaRPr lang="en-IN" dirty="0"/>
          </a:p>
        </p:txBody>
      </p:sp>
      <p:pic>
        <p:nvPicPr>
          <p:cNvPr id="5" name="Picture 2" descr="The figure consists of two line graphs. In the first graph, there is a label below the X axis which reads time a long arrow extends from it. The Y axis is labeled responses per minute. On top of the graph, high resistance to extinction is mentioned. In the graph, a dotted line runs parallel to Y axis. Starting from left, the first portion is titled SR, the second portion is titled extinction. A line begins from the middle of Y axis, extends till the dotted line, rises a little and gradually falls on the X axis. The portion where the line rises is labeled extinction burst and the gradually declining line is labeled slow decline in responding.  &#10;In the second graph, there is a label below the X axis which reads time a long arrow extends from it. The Y axis is labeled responses per minute. On top of the graph, low resistance to extinction is mentioned. In the graph, a dotted line runs parallel to Y axis. Starting from left, the first portion is titled SR, the second portion is titled extinction. A line begins from the middle of Y axis, extends till the dotted line, rises a little and rapidly falls on the X axis. The portion where the line rises is labeled extinction burst and the rapidly declining line is labeled slow decline in responding.&#10;" title="Figure 8.2 - Two hypothetical extinction curves. Following an initial period of reinforcement at the start of the session, the extinction procedure is implemented. This results in a brief extinction burst, followed by a decline in responding. The decline is more gradual in the top example than in the bottom example and hence illustrates greater resistance to extinction."/>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4400" y="304800"/>
            <a:ext cx="5010341"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8.3</a:t>
            </a:r>
            <a:endParaRPr lang="en-IN" dirty="0"/>
          </a:p>
        </p:txBody>
      </p:sp>
      <p:pic>
        <p:nvPicPr>
          <p:cNvPr id="5" name="Picture 2" descr="The figure is a line graph. There is a label below the X axis which reads time and a long arrow extends from it. The Y axis is labeled responses per minute. Within the graph, five dotted lines run parallel to Y axis. Starting from left, the first portion is titled session 1, the second portion is titled session 2, the third portion is titled session 3, the fourth portion is titled session 4, the fifth portion is titled session 5, and the sixth portion is titled session 6. In the graph, the first crooked line begins on top of the Y axis and declines on X axis. The second crooked line begins in the middle of Y axis and declines on X axis. The third crooked line below the middle of Y axis and declines on X axis. The fourth crooked line starts at the bottom of Y axis and declines on X axis. The fifth crooked line starts at the bottom of Y axis and declines on X axis." title="Figure 8.3 - Graph of hypothetical data illustrating spontaneous recovery across repeated sessions of extinction."/>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7600" y="1263600"/>
            <a:ext cx="8313655" cy="433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8.4</a:t>
            </a:r>
            <a:endParaRPr lang="en-IN" dirty="0"/>
          </a:p>
        </p:txBody>
      </p:sp>
      <p:pic>
        <p:nvPicPr>
          <p:cNvPr id="5" name="Picture 2" descr="The figure consists of two line graphs. The first graph is labeled relatively steep generalization gradient on the left. There are 9 markings on the X axis Starting from the left, the markings are labelled 1200, 1400, 1600, 1800, 2000, 2200, 2400, 2600, and 2800. The marking 2000 is mentioned within a box. The Y axis is labeled lever presses: responses per minute. In the graph, the line starts from 1200, steadily rises and gradually declines on 2800 on X axis. The line resembles the inverted letter V. There are 9 small triangles along the line, corresponding to the marking on X axis. The triangle at the tip on the line is labeled strength of responding to the original SD.&#10;The second graph is labeled relatively flat generalization gradient on the left. There are 9 markings on the X axis Starting from the left, the markings are labelled 1200, 1400, 1600, 1800, 2000, 2200, 2400, 2600, and 2800. The marking 2000 is mentioned within a box. There is a label below the X axis which reads tonal pitch (in Hertz). In the graph, the line starts above 1200, rises and declines on 2800 on X axis. There are 9 small triangles along the line, corresponding to the marking on X axis. The triangle at the tip on the line is labeled strength of responding to the original SD.&#10;" title="Figure 8.4 - Two hypothetical generalization gradients depicting rate of lever pressing in the presence of tones that vary in pitch between 1200 and 2800 Hz (“Hertz” is the number of sound waves per second generated by a sound source). In both examples, tones that are more similar to the original SD (a 2000-Hz tone) are associated with stronger responding. However, generalization is much greater in the bottom gradient, which is relatively flat, than in the top gradient, which is relatively steep."/>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1600" y="381000"/>
            <a:ext cx="4372195"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8.5</a:t>
            </a:r>
            <a:endParaRPr lang="en-IN" dirty="0"/>
          </a:p>
        </p:txBody>
      </p:sp>
      <p:pic>
        <p:nvPicPr>
          <p:cNvPr id="5" name="Picture 2" descr="The figure consists of two line graphs. The first graph is labeled generalization gradient prior to discrimination training on the left. There are 9 markings on the X axis Starting from the left, the markings are labelled 1200, 1400, 1600, 1800, 2000, 2200, 2400, 2600, and 2800. The marking 2000 is mentioned within a box. From 2000, a dotted line runs parallel to Y axis. The Y axis is labeled lever presses: responses per minute. In the graph, the line starts above 1200, rises and declines above 2800 on X axis. There are 9 small triangles along the line, corresponding to the marking on X axis. The triangle at the tip on the line is labeled strongest response occurs to SD.&#10;The second graph is labeled generalization gradient following discrimination training on the left. There are 9 markings on the X axis Starting from the left, the markings are labelled 1200, 1400, 1600, 1800, 2000, 2200, 2400, 2600, and 2800. The marking 2000 is mentioned within a box and 1220 is mentioned in an oval. From 2000, a dotted line runs parallel to Y axis. There is a label below the X axis which reads tonal pitch (in Hertz). In the graph, the line starts on 1200, rises and declines above 2800 on X axis. There are 9 small triangles along the line, corresponding to the marking on X axis. The triangle at the tip on the line is labeled strongest response and the triangle on 1200 is labeled strength of response to S∆. &#10;" title="Figure 8.5 - Illustration of a peak shift effect following discrimination training. Prior to discrimination training (top panel), the gradient is relatively flat. Following discrimination training (bottom panel), in which a 1200-Hz tone has been established as an S∆, the strongest response occurs not in the presence of the SD (the 2000-Hz tone), but in the presence of a stimulus further removed from the S∆. The gradient in the bottom panel therefore illustrates the peak shift effect."/>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0" y="457200"/>
            <a:ext cx="4502850" cy="566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1104" y="2514600"/>
            <a:ext cx="3603336" cy="798870"/>
          </a:xfrm>
        </p:spPr>
        <p:txBody>
          <a:bodyPr/>
          <a:lstStyle/>
          <a:p>
            <a:pPr eaLnBrk="1" hangingPunct="1"/>
            <a:r>
              <a:rPr lang="en-US" altLang="en-US" dirty="0"/>
              <a:t>Chapter 9</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9.1</a:t>
            </a:r>
            <a:endParaRPr lang="en-IN" dirty="0"/>
          </a:p>
        </p:txBody>
      </p:sp>
      <p:pic>
        <p:nvPicPr>
          <p:cNvPr id="5" name="Picture 2" descr="In the figure, the top panel consists of 4 boxes and the bottom panel consists of 4 boxes. In all the eight boxes, the box consists of a rat, a material that looks like a net, a low barrier and a circular button on the left side of it. In the top panel, in the first box, the rat is sitting on the net. In the second box, the rat is looking at the button, which indicates that it is on. In the third box, the button indicates it is on and the rat looks down at the material and there are lighting symbols at the bottom of the box. In the fourth box, the button indicates it is on and the rat clings on to the barrier and there are lighting symbols at the bottom of the box. The top panel is labeled escape.&#10;In the bottom panel, in the first box, the rat is sitting on the net. In the second box, the rat is looking at the button, which indicates that it is on. In the third box, the button indicates it is on and the rat jumps over the barricade and there are lighting symbols at the bottom of the box. In the fourth box, the button indicates it is on and the rat moves to the area beyond the barrier and looks at the button. There are lighting symbols at the bottom of the box. The bottom panel is labeled avoidance.&#10;" title="Figure 9.1 - Escape and avoidance in a shuttle avoidance task. As shown in the top panel, the animal first learns to escape from the shock by climbing over the barrier whenever a shock occurs. Later, as it learns that the light predicts the occurrence of shock, it climbs over the barrier whenever the light appears, thereby avoiding the shock (as shown in the bottom panel). (Source: Nairne, 2000.)"/>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381600"/>
            <a:ext cx="6471322"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b="1" dirty="0"/>
              <a:t>Figure </a:t>
            </a:r>
            <a:r>
              <a:rPr lang="en-IN" b="1" dirty="0" smtClean="0"/>
              <a:t>1.4</a:t>
            </a:r>
            <a:endParaRPr lang="en-IN" dirty="0"/>
          </a:p>
        </p:txBody>
      </p:sp>
      <p:pic>
        <p:nvPicPr>
          <p:cNvPr id="5" name="Picture 2" descr="The figure is a maze where there is a start and an end that is labeled food. Within the maze, the curtains are depicted as dashes and the gates are depicted as capital letter I (with serif). " title="Figure 1.4 - Maze used by Tolman and Honzik (1930) in their study of latent learning. (Adapted from M. H. Elliott, The Effect of Change of Reward on the Maze Performance of Rats. University of California, Publications in Psychology, Volume 4, 1928.)."/>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86591" y="228600"/>
            <a:ext cx="6370818"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9.2</a:t>
            </a:r>
            <a:endParaRPr lang="en-IN" dirty="0"/>
          </a:p>
        </p:txBody>
      </p:sp>
      <p:pic>
        <p:nvPicPr>
          <p:cNvPr id="5" name="Picture 2" descr="The figure is of an apparatus consisted of an alleyway that was 5 feet in length. The alleyway is a thin and long rectangular box. The end portion of the box are thick. Within the box, at the beginning, start is mentioned. After the start, there are two small rectangular boxes, one on top and one at the bottom of the alleyway.  They are labeled photocells. A dotted horizontal line runs across the box and there are small vertical lines on the horizontal line. The dotted line is labeled direction of conveyor belt. The outer portion of the alleyway is labelled conveyor belt. Towards the end part of the alleyway, the area is labelled black walls and the far most end box of the alleyway is labelled dark compartment." title="Figure 9.2 - Illustration of a 5-foot automated alleyway similar to the one used by Stampfl (1987)."/>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7600" y="1710000"/>
            <a:ext cx="8311921" cy="343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4942" y="2510592"/>
            <a:ext cx="3497362" cy="831308"/>
          </a:xfrm>
        </p:spPr>
        <p:txBody>
          <a:bodyPr/>
          <a:lstStyle/>
          <a:p>
            <a:pPr eaLnBrk="1" hangingPunct="1"/>
            <a:r>
              <a:rPr lang="en-US" altLang="en-US" dirty="0"/>
              <a:t>Chapter 10</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10.1</a:t>
            </a:r>
            <a:endParaRPr lang="en-IN" dirty="0"/>
          </a:p>
        </p:txBody>
      </p:sp>
      <p:pic>
        <p:nvPicPr>
          <p:cNvPr id="5" name="Picture 2" descr="In the image, there is a pigeon in front of a cubic rectangular box. On the box, there is a circle on the left and a circle on the right. The circle on the left is labeled red and key A is mentioned over it. The circle on the right is labeled green and key B is mentioned over it.  An arrow extends from key A, which points to a rectangular box that is labeled schedule A VR 20. An arrow extends from key B, which points to a rectangular box that is labeled schedule B VR 50. " title="Figure 10.1 -  Illustration of a two-key operant procedure in which two schedules of reinforcement are simultaneously available, in this case, a VR 20 schedule on the red key and a VR 50 schedule on the green key. The two schedules thus form the two components of a concurrent VR 20 VR 50 schedule of reinforcement. (Source: Domjan, 200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47200" y="304800"/>
            <a:ext cx="6284327"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10.2</a:t>
            </a:r>
            <a:endParaRPr lang="en-IN" dirty="0"/>
          </a:p>
        </p:txBody>
      </p:sp>
      <p:pic>
        <p:nvPicPr>
          <p:cNvPr id="6" name="Picture 2" descr="The figure is a line graph. There are 10 markings on the X axis. Starting from the left, the markings are labelled 0, .1, .2, .3, .4, .5, .6, .7, .8, .9, and 1.0. There is a label below the X axis which reads proportion of reinforcers earned on key A. There are 10 markings on the Y axis. Starting from the bottom, the markings are labelled 0, .1, .2, .3, .4, .5, .6, .7, .8, .9, and 1.0. The Y axis is labeled proportion of responses emitted on key A. One line starts from 1 and extends up to .9 and moves horizontally till 1.0 of Y axis. Another line starts from 2 and extends up to .5, the moves horizontally to .7 and goes up to 1.0 of Y axis. " title="Figure 10.2 - Experimental results depicting the proportion of responses emitted by two pigeons on key A. Different combinations of schedules were offered on key A versus key B across the different conditions of the experiment, with the schedule values ranging from VI 90-sec to VI 540-sec to extinction (no reinforcers available). As the schedule combinations changed and the proportion of reinforcers earned on key A increased from approximately .1 to 1.0, the proportion of responses emitted on key A increased in similar fashion. (Source: Adapted from “Relative and absolute strength of response as a function of frequency of reinforcement,” by R. J. Herrnstein, 1961, Journal of Experimental Analysis of Behavior, 4, pp. 267–272. Copyright © 1961 by the Society for the Experimental Analysis of Behavior, Inc. Reprinted with permission.)"/>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1600" y="457200"/>
            <a:ext cx="4412038"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Table 10.1</a:t>
            </a:r>
            <a:endParaRPr lang="en-IN" dirty="0"/>
          </a:p>
        </p:txBody>
      </p:sp>
      <p:pic>
        <p:nvPicPr>
          <p:cNvPr id="5" name="Picture 2" descr="The table consist of three rows and three columns. In row 1, column 1 reads condition a (richer schedule on red key), column 2 reads predicted, and column 3 reads obtained. In row 2, there are three points. In the first point, column 1 reads red key: VI 30-sec, column 2 reads .67, column 3 reads .77. In the second point, column 1 reads green key: VI 60-sec, column 2 reads .33, column 3 reads .23. In the third point, column 1 reads condition b (poorer schedule on red key). In row 3, there are two points. In the first point, column 1 reads red key: VI 60-sec, column 2 reads .33, column 3 reads .43. In the second point, column 1 reads green key: VI 30-sec, column 2 reads .67, column 3 reads .57." title="Table 10.1 - Hypothetical results indicating bias from matching. More responses are emitted on the red key, both when it is the richer alternative (VI 30-sec) and when it is the poorer alternative (VI 60-sec), than would be predicted by matching. (Of course, this also means that fewer responses are emitted on the green key than would be predicted by matchin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600" y="687600"/>
            <a:ext cx="8312451" cy="52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Table 10.2</a:t>
            </a:r>
            <a:endParaRPr lang="en-IN" dirty="0"/>
          </a:p>
        </p:txBody>
      </p:sp>
      <p:pic>
        <p:nvPicPr>
          <p:cNvPr id="5" name="Picture 2" descr="The table consist of three rows and three columns. In row 1, column 1 is blank, column 2 reads immediate consequence (certain), and column 3 reads delayed consequence (uncertain). In row 2, column 1 reads quitting smoking, column 2 reads withdrawal symptoms, and column 3 reads improvement in health. In row 2, column 1 reads continuing to smoke, column 2 reads nicotine high, and column 3 reads deterioration in health." title="Table 10.2 - Full set of immediate and delayed consequences for the alternatives of quitting smoking versus continuing to smoke."/>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7600" y="2174400"/>
            <a:ext cx="8313229" cy="250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10.3</a:t>
            </a:r>
            <a:endParaRPr lang="en-IN" dirty="0"/>
          </a:p>
        </p:txBody>
      </p:sp>
      <p:pic>
        <p:nvPicPr>
          <p:cNvPr id="5" name="Picture 2" descr="The figure is a line graph. There is a label below the X axis which reads time and a long arrow extends from it. Above the arrow, reward delivery is mentioned. The Y axis is labeled reward value. In the graph, a curve begins at the bottom part of the Y axis and gradually extends up to the top of the Y axis. The starting of the curve is labeled when reward is quite distant, its value increases slowly as delay decreases. The curve at the top portion is labeled when reward is imminent, its value increases sharply as delay decreases. The top most of the curve is labeled height of vertical line represents reward's maximum value, which occurs at the point at which it is delivered. From the top most part of the curve, a dotted line runs parallel to Y axis. The area where the dotted line reaches on X axis is labeled point in time at which reward is delivered. " title="Figure 10.3 - Graph indicating relationship between reward value and delay. Moving from left to right along the horizontal axis represents passage of time, with reward delivery drawing ever nearer. As delay decreases (reward draws near), reward value increases slowly at first and then more and more sharply as the reward becomes imminent."/>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6000" y="306000"/>
            <a:ext cx="6505403"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10.4</a:t>
            </a:r>
            <a:endParaRPr lang="en-IN" dirty="0"/>
          </a:p>
        </p:txBody>
      </p:sp>
      <p:pic>
        <p:nvPicPr>
          <p:cNvPr id="5" name="Picture 2" descr="The figure is a line graph. There is a label below the X axis which reads time and a long arrow extends from it. The Y axis is labeled reward value. In the graph, a curve begins at the bottom part of the Y axis and gradually extends up to the top of the Y axis. The starting of the curve is labeled value of LLR outweighs value of the SSR. From the top of the curve, a dotted line runs parallel to the Y axis and it is labeled LLR. From the bottom of the Y axis, a curve extends and intersects the first curve. From the top of the curve, a dotted line runs parallel to Y axis and it is labeled SSR." title="Figure 10.4 - Graph indicating relative values of a smaller sooner reward (SSR) and a larger later reward (LLR) as time passes. At an early point in time, before the SSR becomes imminent, its value is less than the value of the LLR. As time passes, however, and the SSR becomes imminent, its value increases sharply and comes to outweigh the value of the LL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20400" y="230400"/>
            <a:ext cx="6682621"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10.5</a:t>
            </a:r>
            <a:endParaRPr lang="en-IN" dirty="0"/>
          </a:p>
        </p:txBody>
      </p:sp>
      <p:pic>
        <p:nvPicPr>
          <p:cNvPr id="7" name="Picture 2" descr="The figure is a line graph. There is a label below the X axis which reads time and a long arrow extends from it. The Y axis is labeled reward value. In the graph, a curve begins at the middle of the Y axis and gradually extends up to the top of the Y axis. The starting of the curve is labeled value of LLR outweighs value of the SSR even when the SSR becomes imminent. From the top of the curve, a dotted line runs parallel to the Y axis and it is labeled LLR. From the bottom of the Y axis, a curve extends a little up. From the top of the curve, a dotted line runs parallel to Y axis and it is labeled SSR." title="Figure 10.5 - Graph indicating relative values of a smaller sooner reward (SSR) and a larger later reward (LLR) in which the delay function for the LLR is less deeply scalloped (somewhat flatter). Under such conditions, the value of the LLR will remain higher than the value of the SSR even as the SSR becomes imminent."/>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000" y="306000"/>
            <a:ext cx="7157194"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10.6</a:t>
            </a:r>
            <a:endParaRPr lang="en-IN" dirty="0"/>
          </a:p>
        </p:txBody>
      </p:sp>
      <p:pic>
        <p:nvPicPr>
          <p:cNvPr id="5" name="Picture 2" descr="The figure is a line graph. There is a label below the X axis which reads time and a long arrow extends from it. The Y axis is labeled reward value. In the graph, a long curve begins at the Y axis and gradually extends up to the top of the Y axis. From the top of the curve, a dotted line runs parallel to the Y axis and it is labeled LLR. From the bottom of the Y axis, a curve extends horizontally. The end of the curve is labeled reduced value of the SSR as a result of a commitment. Above this curve, a dotted line curve intersects the long curve. From the top of the dotted line curve, a dotted line runs parallel to Y axis and it is labeled SSR. The starting of the dotted line curve is labeled before the SSR becomes imminent, a commitment is made to reduce its value. The end of the dotted line curve is labeled original value of the SSR when it is imminent." title="Figure 10.6 - Effect of a commitment strategy on preference between a smaller sooner reward (SSR) and a larger later reward (LLR). The commitment response needs to be made before the SSR becomes imminent. It will be effective to the extent that it reduces the value of the SSR, even when it is imminent, to below the value of the LL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304800"/>
            <a:ext cx="7263358"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b="1" dirty="0"/>
              <a:t>Figure </a:t>
            </a:r>
            <a:r>
              <a:rPr lang="en-IN" b="1" dirty="0" smtClean="0"/>
              <a:t>1.5</a:t>
            </a:r>
            <a:endParaRPr lang="en-IN" dirty="0"/>
          </a:p>
        </p:txBody>
      </p:sp>
      <p:pic>
        <p:nvPicPr>
          <p:cNvPr id="5" name="Picture 2" descr="The figure is a line graph. There are 22 markings on the X axis. Starting from the left, the markings are labelled 1, 2, 3, 4, 5, 6, 7, 8, 9, 10, 11, 12, 13, 14, 15, 16, 17, 18, 19, 20, 21, and 22. There is a label below the X axis which reads days. There are 16 markings on the Y axis. Starting from the bottom, the markings are labelled 2, 4, 6, 8, 10, 12, 14, 16, 18, 20, 22, 24, 26, 28, 30, and 32. The Y axis is labeled errors. Within the graph, a dotted line runs in the center. The left portion is titled group NR-R: no reward and the right portion is titled group NR-R: reward. In the graph, a crooked line begins from 31 on Y axis and extends below till 22 in X axis. At the end of the line, NR-R is mentioned. Another crooked line starts from 30 on Y axis and extends till 17 in X axis. At the end of the line, NR is mentioned. A dotted line begins from 28 on Y axis and extends below till 17 on X axis. At the end of the line, R is mentioned. " title="Figure 1.5 - Errors made by the different groups of rats in Tolman and Honzik’s (1930) latent learning experiment. The vertical axis represents the average number of wrong turns the rats in each group made before reaching the goal box. Group NR are those rats that never received a reward for reaching the goal box. Group R are those rats that always received a reward for reaching the goal box. Group NR-R received no reward for the first 10 days of the study, then began receiving a reward on day 11. Note that this group was run for a few days longer than the other two groups to see if there would be any additional change in their performance. (Adapted from Tolman, E. C., &amp; Honzik, C. H. (1930). Degrees of hunger, reward and nonreward, and maze learning in rats. University of California Publications in Psychology, 4, 241–27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66430" y="152400"/>
            <a:ext cx="501114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2739" y="2450432"/>
            <a:ext cx="2781947" cy="918281"/>
          </a:xfrm>
        </p:spPr>
        <p:txBody>
          <a:bodyPr/>
          <a:lstStyle/>
          <a:p>
            <a:pPr eaLnBrk="1" hangingPunct="1"/>
            <a:r>
              <a:rPr lang="en-US" altLang="en-US" dirty="0"/>
              <a:t>Chapter 11</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11.1</a:t>
            </a:r>
            <a:endParaRPr lang="en-IN" dirty="0"/>
          </a:p>
        </p:txBody>
      </p:sp>
      <p:pic>
        <p:nvPicPr>
          <p:cNvPr id="5" name="Picture 2" descr="In the image, an elderly person is mowing the lawn and a small kid is behind him doing the same. " title="Figure 11.1 - Young children learn many behaviors through observation. (Unfortunately for parents, this particular behavior pattern occurs much less readily when children reach their teens.)"/>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08000" y="230400"/>
            <a:ext cx="7125712"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11.2</a:t>
            </a:r>
            <a:endParaRPr lang="en-IN" dirty="0"/>
          </a:p>
        </p:txBody>
      </p:sp>
      <p:pic>
        <p:nvPicPr>
          <p:cNvPr id="5" name="Picture 2" descr="In the image, there is a man and a woman in a golf course. The man is leaning towards his left and pointing to a spot. The woman is standing next to him with a golf stick, looking at the ball. &#10;&#10;" title="Figure 11.2 - Although golf lessons are a great way to get started in the game, the rules learned are, at best, general pointers that must then be modified through the actual experience of hitting the ball and seeing where it goes."/>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98000" y="306000"/>
            <a:ext cx="5148447"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1696" y="2470350"/>
            <a:ext cx="3073000" cy="882450"/>
          </a:xfrm>
        </p:spPr>
        <p:txBody>
          <a:bodyPr/>
          <a:lstStyle/>
          <a:p>
            <a:pPr eaLnBrk="1" hangingPunct="1"/>
            <a:r>
              <a:rPr lang="en-US" altLang="en-US" dirty="0"/>
              <a:t>Chapter </a:t>
            </a:r>
            <a:r>
              <a:rPr lang="en-US" altLang="en-US" dirty="0" smtClean="0"/>
              <a:t>12</a:t>
            </a:r>
            <a:endParaRPr lang="en-US" alt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12.1</a:t>
            </a:r>
            <a:endParaRPr lang="en-IN" dirty="0"/>
          </a:p>
        </p:txBody>
      </p:sp>
      <p:pic>
        <p:nvPicPr>
          <p:cNvPr id="5" name="Picture 2" descr="In the figure, there is a large rectangular box and within the box there is a square box at the top center, a light bulb at the right center and a rectangular box at the bottom center. The square box is labeled food dish, the light bulb is labeled light and the rectangular box is labeled dog. To the left of this box, mat is mentioned. " title="Figure 12.1 - Experimental setting for a sign-tracking experiment. The dog first learns to sit on the mat to receive food. A light is then presented before each food delivery."/>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3200" y="608400"/>
            <a:ext cx="7555389" cy="534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12.2</a:t>
            </a:r>
            <a:endParaRPr lang="en-IN" dirty="0"/>
          </a:p>
        </p:txBody>
      </p:sp>
      <p:pic>
        <p:nvPicPr>
          <p:cNvPr id="5" name="Picture 2" descr="The figure is an illustration of an apparatus. There is a large cubic rectangular box and within the box there is a small cubic rectangular box that is inserted on the left. Within the large cubic rectangular box, there is a rat that is labeled participant rat and a cup attached to the right side of the box that is labeled food cup. Within the small cubic rectangular box, there is a rat tied to a loop and it is labeled stimulus rat. The small box has a flap on top that is labeled flap door and the bottom portion is labeled movable platform.  " title="Figure 12.2 - Illustration of the apparatus used by Timberlake and Grant (1975). The stimulus rat became a CS when it was inserted on a movable platform into the experimental chamber just before the delivery of food."/>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3200" y="687600"/>
            <a:ext cx="7558212" cy="52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464" y="2467055"/>
            <a:ext cx="3229754" cy="873713"/>
          </a:xfrm>
        </p:spPr>
        <p:txBody>
          <a:bodyPr/>
          <a:lstStyle/>
          <a:p>
            <a:pPr eaLnBrk="1" hangingPunct="1"/>
            <a:r>
              <a:rPr lang="en-US" altLang="en-US" dirty="0"/>
              <a:t>Chapter 13</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13.1</a:t>
            </a:r>
            <a:endParaRPr lang="en-IN" dirty="0"/>
          </a:p>
        </p:txBody>
      </p:sp>
      <p:pic>
        <p:nvPicPr>
          <p:cNvPr id="5" name="Picture 2" descr="In the figure, there are two rectangular box with round edges and a double headed arrow between them. The rectangular box on the left is labeled ultimate cause and the rectangular on the right is labeled proximate cause. There are two rectangular boxes with round edges extending one below the other from each of the rectangular boxes above. Below the ultimate cause box, the first rectangular box is labeled how does the trait help the individual survive or reproduce? and the second rectangular box is labeled is the trait found in closely related species, or species with similar environments? Below the proximate cause box, the first rectangular box is labeled what are the biological or environmental mechanisms that cause the trait to emerge? and the second rectangular box is labeled how does the trait develop across the life span of the individual?&#10;&#10;Figure 13.2 - The series of events in a delayed matching-to-sample task. The pigeon is first required to peck at the sample stimulus, which initiates a delay interval in which all keys are dark. Following the delay, a test phase occurs in which pecking at the stimulus that matches the sample results in food. The position of the correct stimulus randomly alternates across trials between the right and left keys; the sample stimulus randomly alternates between a square and a triangle.&#10;&#10;The figure consists of three levels. In the first level, there is a rectangular box that is labeled sample stimulus. Within the box, starting from left, there is a circle, a triangle within a circle, and a circle. In the second level, there is a rectangular box that is labeled delay interval. Within the box, starting from left, there are three circles. In the third level, there is a rectangular box that is labeled test phase. Within the box, starting from left, there is a square within a circle, a circle, and a triangle within a circle. The square within the circle is labeled no food and the triangle within a circle is labeled food. There are arrows between the first and second rectangular boxes. &#10;" title="Figure 13.1 - Tinbergen’s four “questions” (or levels of analysis)"/>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7600" y="1375200"/>
            <a:ext cx="8312040" cy="41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13.2</a:t>
            </a:r>
            <a:endParaRPr lang="en-IN" dirty="0"/>
          </a:p>
        </p:txBody>
      </p:sp>
      <p:pic>
        <p:nvPicPr>
          <p:cNvPr id="5" name="Picture 2" descr="The figure consists of three levels. In the first level, there is a rectangular box that is labeled sample stimulus. Within the box, starting from left, there is a circle, a triangle within a circle, and a circle. In the second level, there is a rectangular box that is labeled delay interval. Within the box, starting from left, there are three circles. In the third level, there is a rectangular box that is labeled test phase. Within the box, starting from left, there is a square within a circle, a circle, and a triangle within a circle. The square within the circle is labeled no food and the triangle within a circle is labeled food. There are arrows between the first and second rectangular boxes. " title="Figure 13.2 - The series of events in a delayed matching-to-sample task. The pigeon is first required to peck at the sample stimulus, which initiates a delay interval in which all keys are dark. Following the delay, a test phase occurs in which pecking at the stimulus that matches the sample results in food. The position of the correct stimulus randomly alternates across trials between the right and left keys; the sample stimulus randomly alternates between a square and a triangle."/>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98066" y="306000"/>
            <a:ext cx="5077294"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13.3</a:t>
            </a:r>
            <a:endParaRPr lang="en-IN" dirty="0"/>
          </a:p>
        </p:txBody>
      </p:sp>
      <p:pic>
        <p:nvPicPr>
          <p:cNvPr id="5" name="Picture 2" descr="In the figure, there are two trials, remember trail and forget trail namely. Under remember trail, there are three levels and under forget trial, there are two levels. &#10;Under remember trail, in the first level, there is a rectangular box that is labeled sample stimulus. Within the box, starting from left, there is a circle, a square within a circle, and a circle. In the second level, there is a rectangular box that is labeled delay interval. Within the box, starting from left, there is a circle, a circle within a circle, and a circle. In the third level, there is a rectangular box that is labeled test phase. Within the box, starting from left, there is a square within a circle, a circle, and a triangle within a circle. The square within the circle is labeled food and the triangle within a circle is labeled no food. There are arrows between the first and second rectangular boxes. &#10;Under forget trail, in the first level, there is a rectangular box that is labeled sample stimulus. Within the box, starting from left, there is a circle, a square within a circle, and a circle. In the second level, there is a rectangular box that is labeled delay interval. Within the box, starting from left, there is a circle, a cross within a circle, and a circle. The cross within a circle is labeled end of trial (or occasional test phase). There is an arrow between the first and second rectangular boxes.&#10;" title="Figure 13.3 - A delayed matching-to-sample procedure for investigating directed forgetting. During a remember trial, the O (the “remember” stimulus) during the delay interval indicates that a test phase will be occurring as usual. During a forget trial, the X (the “forget” stimulus) during the delay interval indicates that a test phase will not occur and that the sample stimulus can be forgotten. Forget trials, however, occasionally end with a test phase."/>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2000" y="230400"/>
            <a:ext cx="5974735"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b="1" dirty="0"/>
              <a:t>Figure </a:t>
            </a:r>
            <a:r>
              <a:rPr lang="en-IN" b="1" dirty="0" smtClean="0"/>
              <a:t>1.6</a:t>
            </a:r>
            <a:endParaRPr lang="en-IN" dirty="0"/>
          </a:p>
        </p:txBody>
      </p:sp>
      <p:pic>
        <p:nvPicPr>
          <p:cNvPr id="5" name="Picture 2" descr="In the figure, there is a rectangular box on the top and two double headed arrows extend below from it. Over the box, internal events (person variables) is mentioned. Within the box, thoughts and feelings is mentioned. Below the arrow on the left, environmental events is mentioned. Below the arrow on the right, observable behavior is mentioned. There is a double headed arrow between environmental events and observable behavior. " title="Figure 1.6 Bandura’s model of reciprocal determinism, in which observable behavior, environmental events, and internal events are all viewed as interacting with each othe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229600" cy="370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13.4</a:t>
            </a:r>
            <a:endParaRPr lang="en-IN" dirty="0"/>
          </a:p>
        </p:txBody>
      </p:sp>
      <p:pic>
        <p:nvPicPr>
          <p:cNvPr id="5" name="Picture 2" descr="In the image, a woman is beside a touch screen computer and a lemur is sitting in front of it and looking at it. " title="Figure 13.4 - Researcher Elizabeth Brannon with one of the lemurs working on a touch screen computer. (Source: Retrieved from: http://brannonlab.org.s84504 .gridserver.com/wp-content/uploads/2010/06/Liz-with-Ringtail.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0000" y="306000"/>
            <a:ext cx="5166000" cy="5666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13.5</a:t>
            </a:r>
            <a:endParaRPr lang="en-IN" dirty="0"/>
          </a:p>
        </p:txBody>
      </p:sp>
      <p:pic>
        <p:nvPicPr>
          <p:cNvPr id="5" name="Picture 2" descr="The figure is a series of three images of a crow. There is a tray and a container within a tube in it. The crow is standing on a stone beside the tube. Starting from left, in the first image, the crow has a wired hook in its beak. In the second image, the crow inserts the wired hook to the handle of the container inside the tube. In the third image, the crow pulls out the container within the tube. " title="Figure 13.5 - Betty the crow, who became famous for her discovery of how to fashion a tool to retrieve a “food bucket” from a “well.” In the photo at left, Betty has just finished bending a wire into the shape of a hook. She then inserts the wire into the well to hook the handle of the bucket and retrieve it (Weir, Chappell, &amp; Kacelnik, 2002, p. 981). Videos of Betty’s performance can readily be found by searching the Web for Betty the crow. (Source: Retrieved from http://users.ox.ac.uk"/>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7600" y="1320287"/>
            <a:ext cx="8312400" cy="42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sz="4400" b="1" kern="1200" dirty="0" smtClean="0">
                <a:solidFill>
                  <a:schemeClr val="tx1"/>
                </a:solidFill>
                <a:effectLst/>
                <a:latin typeface="+mj-lt"/>
                <a:ea typeface="+mj-ea"/>
                <a:cs typeface="+mj-cs"/>
              </a:rPr>
              <a:t>Figure 13.6</a:t>
            </a:r>
            <a:endParaRPr lang="en-IN" dirty="0"/>
          </a:p>
        </p:txBody>
      </p:sp>
      <p:pic>
        <p:nvPicPr>
          <p:cNvPr id="5" name="Picture 2" descr="The figure illustrates an enclosure with small openings on the right and left side of it. Outside the enclosure, on the left and right, there is a head of a chimpanzee. The chimpanzee on the left is labeled dominant and the chimpanzee on the right is labeled subordinate. Within the enclosure, there are two barriers. One banana is placed next to the first barrier and another banana is placed behind the second barrier. " title="Figure 13.6 - In the hidden banana task, the subordinate chimp on the right can see both bananas, while the dominant chimp on the left is unable to see the banana on the other side of the barrier. If the subordinate chimp can infer what the dominant chimp can see, then, to minimize conflict, it should choose the hidden banana. (Although both bananas are placed closer to the dominant chimp, the subordinate chimp will be given a head start into the enclosure.) (Source: Reprinted with permission from Shettleworth, S. J., Cognition, Evolution, and Behavior. Figure 12.13 on page 444. Copyright © 2010 by Oxford University Press.)"/>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4800" y="304800"/>
            <a:ext cx="6879160" cy="566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IN" b="1" dirty="0"/>
              <a:t>Figure </a:t>
            </a:r>
            <a:r>
              <a:rPr lang="en-IN" b="1" dirty="0" smtClean="0"/>
              <a:t>1.7</a:t>
            </a:r>
            <a:endParaRPr lang="en-IN" dirty="0"/>
          </a:p>
        </p:txBody>
      </p:sp>
      <p:pic>
        <p:nvPicPr>
          <p:cNvPr id="5" name="Picture 2" descr="In the figure, environmental events is mentioned on the left. Two arrows, one above and one below, point to environmental events and two arrows, one above and one below extend from it. At the end of the arrow on top, observable behavior is mentioned. At the end of the arrow below, internal events (private behaviors) is mentioned.  Below this, there is a rectangular box that is labeled thoughts and feelings. " title="Figure 1.7 - A diagrammatic representation of Skinner’s view of the relationship between environmental events, internal events, and observable behavior. Although all three components are capable of influencing each other, the emphasis is on environmental events as the ultimate cause of both observable behavior and internal events (as indicated by the solid arrows)."/>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8284" y="1143000"/>
            <a:ext cx="7787431"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1996</TotalTime>
  <Words>212</Words>
  <Application>Microsoft Office PowerPoint</Application>
  <PresentationFormat>On-screen Show (4:3)</PresentationFormat>
  <Paragraphs>86</Paragraphs>
  <Slides>82</Slides>
  <Notes>1</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Office Theme</vt:lpstr>
      <vt:lpstr>Electronic Transparencies for Introduction to Learning and Behavior 5e</vt:lpstr>
      <vt:lpstr>Chapter 1</vt:lpstr>
      <vt:lpstr>Figure 1.1</vt:lpstr>
      <vt:lpstr>Figure 1.2</vt:lpstr>
      <vt:lpstr>Figure 1.3</vt:lpstr>
      <vt:lpstr>Figure 1.4</vt:lpstr>
      <vt:lpstr>Figure 1.5</vt:lpstr>
      <vt:lpstr>Figure 1.6</vt:lpstr>
      <vt:lpstr>Figure 1.7</vt:lpstr>
      <vt:lpstr>Figure 1.8</vt:lpstr>
      <vt:lpstr>Chapter 2</vt:lpstr>
      <vt:lpstr>Figure 2.1</vt:lpstr>
      <vt:lpstr>Figure 2.2</vt:lpstr>
      <vt:lpstr>Table 2.1</vt:lpstr>
      <vt:lpstr>Table 2.2</vt:lpstr>
      <vt:lpstr>Figure 2.3</vt:lpstr>
      <vt:lpstr>Figure 2.4</vt:lpstr>
      <vt:lpstr>Figure 2.5</vt:lpstr>
      <vt:lpstr>Figure 2.6</vt:lpstr>
      <vt:lpstr>Figure 2.7 (Slide 1 of 3)</vt:lpstr>
      <vt:lpstr>Figure 2.7 (Slide 2 of 3)</vt:lpstr>
      <vt:lpstr>Figure 2.7 (Slide 3 of 3)</vt:lpstr>
      <vt:lpstr>Figure 2.8</vt:lpstr>
      <vt:lpstr>Chapter 3</vt:lpstr>
      <vt:lpstr>Figure 3.1</vt:lpstr>
      <vt:lpstr>Figure 3.2</vt:lpstr>
      <vt:lpstr>Figure 3.3</vt:lpstr>
      <vt:lpstr>Figure 3.4</vt:lpstr>
      <vt:lpstr>Figure 3.5</vt:lpstr>
      <vt:lpstr>Figure 3.6</vt:lpstr>
      <vt:lpstr>Figure 3.7</vt:lpstr>
      <vt:lpstr>Figure 3.8</vt:lpstr>
      <vt:lpstr>Chapter 4</vt:lpstr>
      <vt:lpstr>Figure 4.1</vt:lpstr>
      <vt:lpstr>Figure 4.2</vt:lpstr>
      <vt:lpstr>Figure 4.3</vt:lpstr>
      <vt:lpstr>Figure 4.4</vt:lpstr>
      <vt:lpstr>Figure 4.5</vt:lpstr>
      <vt:lpstr>Figure 4.6</vt:lpstr>
      <vt:lpstr>Figure 4.7</vt:lpstr>
      <vt:lpstr>Figure 4.8</vt:lpstr>
      <vt:lpstr>Chapter 6</vt:lpstr>
      <vt:lpstr>Figure 6.1</vt:lpstr>
      <vt:lpstr>Figure 6.2</vt:lpstr>
      <vt:lpstr>Figure 6.3</vt:lpstr>
      <vt:lpstr>Table 6-1</vt:lpstr>
      <vt:lpstr>Figure 6.4</vt:lpstr>
      <vt:lpstr>Chapter 7</vt:lpstr>
      <vt:lpstr>Figure 7.1</vt:lpstr>
      <vt:lpstr>Table 7.1</vt:lpstr>
      <vt:lpstr>Figure 7.2</vt:lpstr>
      <vt:lpstr>Chapter 8</vt:lpstr>
      <vt:lpstr>Figure 8.1</vt:lpstr>
      <vt:lpstr>Figure 8.2</vt:lpstr>
      <vt:lpstr>Figure 8.3</vt:lpstr>
      <vt:lpstr>Figure 8.4</vt:lpstr>
      <vt:lpstr>Figure 8.5</vt:lpstr>
      <vt:lpstr>Chapter 9</vt:lpstr>
      <vt:lpstr>Figure 9.1</vt:lpstr>
      <vt:lpstr>Figure 9.2</vt:lpstr>
      <vt:lpstr>Chapter 10</vt:lpstr>
      <vt:lpstr>Figure 10.1</vt:lpstr>
      <vt:lpstr>Figure 10.2</vt:lpstr>
      <vt:lpstr>Table 10.1</vt:lpstr>
      <vt:lpstr>Table 10.2</vt:lpstr>
      <vt:lpstr>Figure 10.3</vt:lpstr>
      <vt:lpstr>Figure 10.4</vt:lpstr>
      <vt:lpstr>Figure 10.5</vt:lpstr>
      <vt:lpstr>Figure 10.6</vt:lpstr>
      <vt:lpstr>Chapter 11</vt:lpstr>
      <vt:lpstr>Figure 11.1</vt:lpstr>
      <vt:lpstr>Figure 11.2</vt:lpstr>
      <vt:lpstr>Chapter 12</vt:lpstr>
      <vt:lpstr>Figure 12.1</vt:lpstr>
      <vt:lpstr>Figure 12.2</vt:lpstr>
      <vt:lpstr>Chapter 13</vt:lpstr>
      <vt:lpstr>Figure 13.1</vt:lpstr>
      <vt:lpstr>Figure 13.2</vt:lpstr>
      <vt:lpstr>Figure 13.3</vt:lpstr>
      <vt:lpstr>Figure 13.4</vt:lpstr>
      <vt:lpstr>Figure 13.5</vt:lpstr>
      <vt:lpstr>Figure 13.6</vt:lpstr>
    </vt:vector>
  </TitlesOfParts>
  <Company>Cengage Learning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Transparencies for Introduction to Learning and Behavior 4e</dc:title>
  <dc:creator>Windows User</dc:creator>
  <cp:lastModifiedBy>Prasanna kumar. Tripathy</cp:lastModifiedBy>
  <cp:revision>258</cp:revision>
  <dcterms:created xsi:type="dcterms:W3CDTF">2012-07-30T21:34:55Z</dcterms:created>
  <dcterms:modified xsi:type="dcterms:W3CDTF">2018-08-06T08:36:24Z</dcterms:modified>
</cp:coreProperties>
</file>